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9" r:id="rId3"/>
    <p:sldId id="260" r:id="rId4"/>
    <p:sldId id="272" r:id="rId5"/>
    <p:sldId id="267" r:id="rId6"/>
    <p:sldId id="268" r:id="rId7"/>
    <p:sldId id="269" r:id="rId8"/>
    <p:sldId id="270" r:id="rId9"/>
    <p:sldId id="257" r:id="rId10"/>
    <p:sldId id="262" r:id="rId11"/>
    <p:sldId id="263" r:id="rId12"/>
    <p:sldId id="266" r:id="rId13"/>
    <p:sldId id="265" r:id="rId14"/>
    <p:sldId id="258" r:id="rId15"/>
    <p:sldId id="264" r:id="rId16"/>
    <p:sldId id="273" r:id="rId17"/>
    <p:sldId id="274" r:id="rId1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EFFC"/>
    <a:srgbClr val="4D565B"/>
    <a:srgbClr val="6A777E"/>
    <a:srgbClr val="FCB608"/>
    <a:srgbClr val="A31515"/>
    <a:srgbClr val="003E74"/>
    <a:srgbClr val="002548"/>
    <a:srgbClr val="9D9D9D"/>
    <a:srgbClr val="0085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2" autoAdjust="0"/>
    <p:restoredTop sz="94679" autoAdjust="0"/>
  </p:normalViewPr>
  <p:slideViewPr>
    <p:cSldViewPr snapToGrid="0" snapToObjects="1">
      <p:cViewPr varScale="1">
        <p:scale>
          <a:sx n="106" d="100"/>
          <a:sy n="106" d="100"/>
        </p:scale>
        <p:origin x="60" y="12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09" d="100"/>
          <a:sy n="109" d="100"/>
        </p:scale>
        <p:origin x="-253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b="1" dirty="0">
                <a:solidFill>
                  <a:srgbClr val="003E74"/>
                </a:solidFill>
              </a:rPr>
              <a:t>Name of presentation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084323-F018-4DB3-B6E3-A035FA2B4FFA}" type="datetime3">
              <a:rPr lang="en-GB" smtClean="0">
                <a:solidFill>
                  <a:srgbClr val="003E74"/>
                </a:solidFill>
              </a:rPr>
              <a:t>10 June, 2022</a:t>
            </a:fld>
            <a:endParaRPr lang="en-US" dirty="0">
              <a:solidFill>
                <a:srgbClr val="003E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949037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1">
                <a:solidFill>
                  <a:srgbClr val="003E74"/>
                </a:solidFill>
              </a:defRPr>
            </a:lvl1pPr>
          </a:lstStyle>
          <a:p>
            <a:r>
              <a:rPr lang="en-US" dirty="0"/>
              <a:t>Name of presentation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rgbClr val="003E74"/>
                </a:solidFill>
              </a:defRPr>
            </a:lvl1pPr>
          </a:lstStyle>
          <a:p>
            <a:fld id="{8673B293-DE74-44CE-A03E-847149FB2E74}" type="datetime3">
              <a:rPr lang="en-GB" smtClean="0"/>
              <a:t>10 June, 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265648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no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957124"/>
            <a:ext cx="6400800" cy="453385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000000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1572517"/>
            <a:ext cx="8229600" cy="857250"/>
          </a:xfrm>
        </p:spPr>
        <p:txBody>
          <a:bodyPr/>
          <a:lstStyle>
            <a:lvl1pPr algn="l">
              <a:defRPr sz="4000" b="0">
                <a:solidFill>
                  <a:srgbClr val="003E74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3955186"/>
            <a:ext cx="6400800" cy="254858"/>
          </a:xfrm>
        </p:spPr>
        <p:txBody>
          <a:bodyPr/>
          <a:lstStyle>
            <a:lvl1pPr marL="0" indent="0" algn="l">
              <a:buNone/>
              <a:defRPr sz="1200" baseline="0">
                <a:solidFill>
                  <a:srgbClr val="002548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GB" dirty="0"/>
              <a:t>Click to edit author name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553925" y="497144"/>
            <a:ext cx="2132875" cy="234218"/>
          </a:xfrm>
        </p:spPr>
        <p:txBody>
          <a:bodyPr/>
          <a:lstStyle>
            <a:lvl1pPr marL="0" indent="0" algn="r">
              <a:buNone/>
              <a:defRPr sz="1000" b="1">
                <a:solidFill>
                  <a:srgbClr val="003E74"/>
                </a:solidFill>
              </a:defRPr>
            </a:lvl1pPr>
            <a:lvl2pPr marL="457200" indent="0">
              <a:buNone/>
              <a:defRPr sz="1200">
                <a:solidFill>
                  <a:srgbClr val="003E74"/>
                </a:solidFill>
              </a:defRPr>
            </a:lvl2pPr>
            <a:lvl3pPr marL="914400" indent="0">
              <a:buNone/>
              <a:defRPr sz="1200">
                <a:solidFill>
                  <a:srgbClr val="003E74"/>
                </a:solidFill>
              </a:defRPr>
            </a:lvl3pPr>
            <a:lvl4pPr marL="1371600" indent="0">
              <a:buNone/>
              <a:defRPr sz="1200">
                <a:solidFill>
                  <a:srgbClr val="003E74"/>
                </a:solidFill>
              </a:defRPr>
            </a:lvl4pPr>
            <a:lvl5pPr marL="1828800" indent="0">
              <a:buNone/>
              <a:defRPr sz="1200">
                <a:solidFill>
                  <a:srgbClr val="003E74"/>
                </a:solidFill>
              </a:defRPr>
            </a:lvl5pPr>
          </a:lstStyle>
          <a:p>
            <a:pPr lvl="0"/>
            <a:r>
              <a:rPr lang="en-GB" dirty="0"/>
              <a:t>Click to edit presentation title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7239941" y="738262"/>
            <a:ext cx="1446859" cy="192881"/>
          </a:xfrm>
        </p:spPr>
        <p:txBody>
          <a:bodyPr/>
          <a:lstStyle>
            <a:lvl1pPr marL="0" indent="0" algn="r">
              <a:buNone/>
              <a:defRPr sz="1000">
                <a:solidFill>
                  <a:srgbClr val="003E74"/>
                </a:solidFill>
              </a:defRPr>
            </a:lvl1pPr>
          </a:lstStyle>
          <a:p>
            <a:pPr lvl="0"/>
            <a:r>
              <a:rPr lang="en-US" dirty="0"/>
              <a:t>Click to add the date</a:t>
            </a:r>
          </a:p>
        </p:txBody>
      </p:sp>
    </p:spTree>
    <p:extLst>
      <p:ext uri="{BB962C8B-B14F-4D97-AF65-F5344CB8AC3E}">
        <p14:creationId xmlns:p14="http://schemas.microsoft.com/office/powerpoint/2010/main" val="37180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with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082581"/>
            <a:ext cx="3711608" cy="718386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000000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457200" y="1159487"/>
            <a:ext cx="3711608" cy="1615001"/>
          </a:xfrm>
        </p:spPr>
        <p:txBody>
          <a:bodyPr/>
          <a:lstStyle>
            <a:lvl1pPr>
              <a:defRPr sz="4000" b="0">
                <a:solidFill>
                  <a:srgbClr val="003E74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4118513"/>
            <a:ext cx="3601176" cy="254858"/>
          </a:xfrm>
        </p:spPr>
        <p:txBody>
          <a:bodyPr/>
          <a:lstStyle>
            <a:lvl1pPr marL="0" indent="0" algn="l">
              <a:buNone/>
              <a:defRPr sz="1200" baseline="0">
                <a:solidFill>
                  <a:srgbClr val="002548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GB" dirty="0"/>
              <a:t>Click to edit author name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756151" y="1159669"/>
            <a:ext cx="3930650" cy="3213702"/>
          </a:xfrm>
        </p:spPr>
        <p:txBody>
          <a:bodyPr/>
          <a:lstStyle>
            <a:lvl1pPr>
              <a:buClr>
                <a:srgbClr val="002548"/>
              </a:buClr>
              <a:defRPr/>
            </a:lvl1pPr>
          </a:lstStyle>
          <a:p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553925" y="497144"/>
            <a:ext cx="2132875" cy="234218"/>
          </a:xfrm>
        </p:spPr>
        <p:txBody>
          <a:bodyPr/>
          <a:lstStyle>
            <a:lvl1pPr marL="0" indent="0" algn="r">
              <a:buNone/>
              <a:defRPr sz="1000" b="1">
                <a:solidFill>
                  <a:srgbClr val="003E74"/>
                </a:solidFill>
              </a:defRPr>
            </a:lvl1pPr>
            <a:lvl2pPr marL="457200" indent="0">
              <a:buNone/>
              <a:defRPr sz="1200">
                <a:solidFill>
                  <a:srgbClr val="003E74"/>
                </a:solidFill>
              </a:defRPr>
            </a:lvl2pPr>
            <a:lvl3pPr marL="914400" indent="0">
              <a:buNone/>
              <a:defRPr sz="1200">
                <a:solidFill>
                  <a:srgbClr val="003E74"/>
                </a:solidFill>
              </a:defRPr>
            </a:lvl3pPr>
            <a:lvl4pPr marL="1371600" indent="0">
              <a:buNone/>
              <a:defRPr sz="1200">
                <a:solidFill>
                  <a:srgbClr val="003E74"/>
                </a:solidFill>
              </a:defRPr>
            </a:lvl4pPr>
            <a:lvl5pPr marL="1828800" indent="0">
              <a:buNone/>
              <a:defRPr sz="1200">
                <a:solidFill>
                  <a:srgbClr val="003E74"/>
                </a:solidFill>
              </a:defRPr>
            </a:lvl5pPr>
          </a:lstStyle>
          <a:p>
            <a:pPr lvl="0"/>
            <a:r>
              <a:rPr lang="en-GB" dirty="0"/>
              <a:t>Click to edit presentation title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239941" y="738262"/>
            <a:ext cx="1446859" cy="192881"/>
          </a:xfrm>
        </p:spPr>
        <p:txBody>
          <a:bodyPr/>
          <a:lstStyle>
            <a:lvl1pPr marL="0" indent="0" algn="r">
              <a:buNone/>
              <a:defRPr sz="1000">
                <a:solidFill>
                  <a:srgbClr val="003E74"/>
                </a:solidFill>
              </a:defRPr>
            </a:lvl1pPr>
          </a:lstStyle>
          <a:p>
            <a:pPr lvl="0"/>
            <a:r>
              <a:rPr lang="en-US" dirty="0"/>
              <a:t>Click to add the date</a:t>
            </a:r>
          </a:p>
        </p:txBody>
      </p:sp>
    </p:spTree>
    <p:extLst>
      <p:ext uri="{BB962C8B-B14F-4D97-AF65-F5344CB8AC3E}">
        <p14:creationId xmlns:p14="http://schemas.microsoft.com/office/powerpoint/2010/main" val="1372030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one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9936"/>
            <a:ext cx="8229600" cy="2613435"/>
          </a:xfrm>
        </p:spPr>
        <p:txBody>
          <a:bodyPr/>
          <a:lstStyle>
            <a:lvl1pPr>
              <a:buClr>
                <a:srgbClr val="002548"/>
              </a:buClr>
              <a:defRPr/>
            </a:lvl1pPr>
            <a:lvl2pPr>
              <a:buClr>
                <a:srgbClr val="002548"/>
              </a:buClr>
              <a:defRPr/>
            </a:lvl2pPr>
            <a:lvl3pPr>
              <a:buClr>
                <a:srgbClr val="002548"/>
              </a:buClr>
              <a:defRPr sz="1200"/>
            </a:lvl3pPr>
            <a:lvl4pPr>
              <a:buClr>
                <a:srgbClr val="002548"/>
              </a:buClr>
              <a:defRPr sz="1200"/>
            </a:lvl4pPr>
            <a:lvl5pPr>
              <a:buClr>
                <a:srgbClr val="002548"/>
              </a:buClr>
              <a:defRPr sz="1200">
                <a:latin typeface="+mn-lt"/>
              </a:defRPr>
            </a:lvl5pPr>
            <a:lvl6pPr marL="2286000" indent="0">
              <a:buNone/>
              <a:defRPr sz="1400" baseline="0">
                <a:latin typeface="+mn-lt"/>
              </a:defRPr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553925" y="497144"/>
            <a:ext cx="2132875" cy="234218"/>
          </a:xfrm>
        </p:spPr>
        <p:txBody>
          <a:bodyPr/>
          <a:lstStyle>
            <a:lvl1pPr marL="0" indent="0" algn="r">
              <a:buNone/>
              <a:defRPr sz="1000" b="1">
                <a:solidFill>
                  <a:srgbClr val="003E74"/>
                </a:solidFill>
              </a:defRPr>
            </a:lvl1pPr>
            <a:lvl2pPr marL="457200" indent="0">
              <a:buNone/>
              <a:defRPr sz="1200">
                <a:solidFill>
                  <a:srgbClr val="003E74"/>
                </a:solidFill>
              </a:defRPr>
            </a:lvl2pPr>
            <a:lvl3pPr marL="914400" indent="0">
              <a:buNone/>
              <a:defRPr sz="1200">
                <a:solidFill>
                  <a:srgbClr val="003E74"/>
                </a:solidFill>
              </a:defRPr>
            </a:lvl3pPr>
            <a:lvl4pPr marL="1371600" indent="0">
              <a:buNone/>
              <a:defRPr sz="1200">
                <a:solidFill>
                  <a:srgbClr val="003E74"/>
                </a:solidFill>
              </a:defRPr>
            </a:lvl4pPr>
            <a:lvl5pPr marL="1828800" indent="0">
              <a:buNone/>
              <a:defRPr sz="1200">
                <a:solidFill>
                  <a:srgbClr val="003E74"/>
                </a:solidFill>
              </a:defRPr>
            </a:lvl5pPr>
          </a:lstStyle>
          <a:p>
            <a:pPr lvl="0"/>
            <a:r>
              <a:rPr lang="en-GB" dirty="0"/>
              <a:t>Click to edit presentation title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7239941" y="738262"/>
            <a:ext cx="1446859" cy="192881"/>
          </a:xfrm>
        </p:spPr>
        <p:txBody>
          <a:bodyPr/>
          <a:lstStyle>
            <a:lvl1pPr marL="0" indent="0" algn="r">
              <a:buNone/>
              <a:defRPr sz="1000">
                <a:solidFill>
                  <a:srgbClr val="003E74"/>
                </a:solidFill>
              </a:defRPr>
            </a:lvl1pPr>
          </a:lstStyle>
          <a:p>
            <a:pPr lvl="0"/>
            <a:r>
              <a:rPr lang="en-US" dirty="0"/>
              <a:t>Click to add the date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B91ECB-89A0-49A5-EB9F-5A931951B5D7}"/>
              </a:ext>
            </a:extLst>
          </p:cNvPr>
          <p:cNvSpPr txBox="1"/>
          <p:nvPr userDrawn="1"/>
        </p:nvSpPr>
        <p:spPr>
          <a:xfrm>
            <a:off x="0" y="4787324"/>
            <a:ext cx="532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1DE1759-602A-41D0-ACC4-598E4CBAC901}" type="slidenum">
              <a:rPr lang="en-DE" smtClean="0">
                <a:solidFill>
                  <a:srgbClr val="003E74"/>
                </a:solidFill>
              </a:rPr>
              <a:t>‹#›</a:t>
            </a:fld>
            <a:endParaRPr lang="en-DE" dirty="0">
              <a:solidFill>
                <a:srgbClr val="003E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259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two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457200" y="1759936"/>
            <a:ext cx="3950877" cy="2613435"/>
          </a:xfrm>
        </p:spPr>
        <p:txBody>
          <a:bodyPr/>
          <a:lstStyle>
            <a:lvl1pPr>
              <a:buClr>
                <a:srgbClr val="002548"/>
              </a:buClr>
              <a:defRPr/>
            </a:lvl1pPr>
            <a:lvl2pPr>
              <a:buClr>
                <a:srgbClr val="002548"/>
              </a:buClr>
              <a:defRPr/>
            </a:lvl2pPr>
            <a:lvl3pPr>
              <a:buClr>
                <a:srgbClr val="002548"/>
              </a:buClr>
              <a:defRPr/>
            </a:lvl3pPr>
            <a:lvl4pPr>
              <a:buClr>
                <a:srgbClr val="002548"/>
              </a:buClr>
              <a:defRPr/>
            </a:lvl4pPr>
            <a:lvl5pPr>
              <a:buClr>
                <a:srgbClr val="002548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4735923" y="1759936"/>
            <a:ext cx="3950878" cy="2613435"/>
          </a:xfrm>
        </p:spPr>
        <p:txBody>
          <a:bodyPr/>
          <a:lstStyle>
            <a:lvl1pPr>
              <a:buClr>
                <a:srgbClr val="002548"/>
              </a:buClr>
              <a:defRPr/>
            </a:lvl1pPr>
            <a:lvl2pPr>
              <a:buClr>
                <a:srgbClr val="002548"/>
              </a:buClr>
              <a:defRPr/>
            </a:lvl2pPr>
            <a:lvl3pPr>
              <a:buClr>
                <a:srgbClr val="002548"/>
              </a:buClr>
              <a:defRPr/>
            </a:lvl3pPr>
            <a:lvl4pPr>
              <a:buClr>
                <a:srgbClr val="002548"/>
              </a:buClr>
              <a:defRPr/>
            </a:lvl4pPr>
            <a:lvl5pPr>
              <a:buClr>
                <a:srgbClr val="002548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553925" y="497144"/>
            <a:ext cx="2132875" cy="234218"/>
          </a:xfrm>
        </p:spPr>
        <p:txBody>
          <a:bodyPr/>
          <a:lstStyle>
            <a:lvl1pPr marL="0" indent="0" algn="r">
              <a:buNone/>
              <a:defRPr sz="1000" b="1">
                <a:solidFill>
                  <a:srgbClr val="003E74"/>
                </a:solidFill>
              </a:defRPr>
            </a:lvl1pPr>
            <a:lvl2pPr marL="457200" indent="0">
              <a:buNone/>
              <a:defRPr sz="1200">
                <a:solidFill>
                  <a:srgbClr val="003E74"/>
                </a:solidFill>
              </a:defRPr>
            </a:lvl2pPr>
            <a:lvl3pPr marL="914400" indent="0">
              <a:buNone/>
              <a:defRPr sz="1200">
                <a:solidFill>
                  <a:srgbClr val="003E74"/>
                </a:solidFill>
              </a:defRPr>
            </a:lvl3pPr>
            <a:lvl4pPr marL="1371600" indent="0">
              <a:buNone/>
              <a:defRPr sz="1200">
                <a:solidFill>
                  <a:srgbClr val="003E74"/>
                </a:solidFill>
              </a:defRPr>
            </a:lvl4pPr>
            <a:lvl5pPr marL="1828800" indent="0">
              <a:buNone/>
              <a:defRPr sz="1200">
                <a:solidFill>
                  <a:srgbClr val="003E74"/>
                </a:solidFill>
              </a:defRPr>
            </a:lvl5pPr>
          </a:lstStyle>
          <a:p>
            <a:pPr lvl="0"/>
            <a:r>
              <a:rPr lang="en-GB" dirty="0"/>
              <a:t>Click to edit presentation title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239941" y="738262"/>
            <a:ext cx="1446859" cy="192881"/>
          </a:xfrm>
        </p:spPr>
        <p:txBody>
          <a:bodyPr/>
          <a:lstStyle>
            <a:lvl1pPr marL="0" indent="0" algn="r">
              <a:buNone/>
              <a:defRPr sz="1000">
                <a:solidFill>
                  <a:srgbClr val="003E74"/>
                </a:solidFill>
              </a:defRPr>
            </a:lvl1pPr>
          </a:lstStyle>
          <a:p>
            <a:pPr lvl="0"/>
            <a:r>
              <a:rPr lang="en-US" dirty="0"/>
              <a:t>Click to add the date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78F341-4451-2A74-A5F3-AB7B0599EA5F}"/>
              </a:ext>
            </a:extLst>
          </p:cNvPr>
          <p:cNvSpPr txBox="1"/>
          <p:nvPr userDrawn="1"/>
        </p:nvSpPr>
        <p:spPr>
          <a:xfrm>
            <a:off x="0" y="4787324"/>
            <a:ext cx="532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1DE1759-602A-41D0-ACC4-598E4CBAC901}" type="slidenum">
              <a:rPr lang="en-DE" smtClean="0">
                <a:solidFill>
                  <a:srgbClr val="003E74"/>
                </a:solidFill>
              </a:rPr>
              <a:t>‹#›</a:t>
            </a:fld>
            <a:endParaRPr lang="en-DE" dirty="0">
              <a:solidFill>
                <a:srgbClr val="003E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752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with quo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457200" y="1759936"/>
            <a:ext cx="3950877" cy="2613435"/>
          </a:xfrm>
        </p:spPr>
        <p:txBody>
          <a:bodyPr/>
          <a:lstStyle>
            <a:lvl1pPr>
              <a:buClr>
                <a:srgbClr val="002548"/>
              </a:buClr>
              <a:defRPr/>
            </a:lvl1pPr>
            <a:lvl2pPr>
              <a:buClr>
                <a:srgbClr val="002548"/>
              </a:buClr>
              <a:defRPr/>
            </a:lvl2pPr>
            <a:lvl3pPr>
              <a:buClr>
                <a:srgbClr val="002548"/>
              </a:buClr>
              <a:defRPr/>
            </a:lvl3pPr>
            <a:lvl4pPr>
              <a:buClr>
                <a:srgbClr val="002548"/>
              </a:buClr>
              <a:defRPr/>
            </a:lvl4pPr>
            <a:lvl5pPr>
              <a:buClr>
                <a:srgbClr val="002548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115931"/>
            <a:ext cx="8229600" cy="380667"/>
          </a:xfrm>
        </p:spPr>
        <p:txBody>
          <a:bodyPr/>
          <a:lstStyle>
            <a:lvl1pPr>
              <a:defRPr sz="24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2" hasCustomPrompt="1"/>
          </p:nvPr>
        </p:nvSpPr>
        <p:spPr>
          <a:xfrm>
            <a:off x="4735923" y="1759936"/>
            <a:ext cx="3950878" cy="1948997"/>
          </a:xfrm>
        </p:spPr>
        <p:txBody>
          <a:bodyPr/>
          <a:lstStyle>
            <a:lvl1pPr marL="0" indent="0">
              <a:buClr>
                <a:srgbClr val="0085CA"/>
              </a:buClr>
              <a:buNone/>
              <a:defRPr sz="2800" b="0" i="1" baseline="0">
                <a:solidFill>
                  <a:srgbClr val="003E74"/>
                </a:solidFill>
              </a:defRPr>
            </a:lvl1pPr>
            <a:lvl2pPr>
              <a:buClr>
                <a:srgbClr val="0085CA"/>
              </a:buClr>
              <a:defRPr/>
            </a:lvl2pPr>
            <a:lvl3pPr>
              <a:buClr>
                <a:srgbClr val="0085CA"/>
              </a:buClr>
              <a:defRPr/>
            </a:lvl3pPr>
            <a:lvl4pPr>
              <a:buClr>
                <a:srgbClr val="0085CA"/>
              </a:buClr>
              <a:defRPr/>
            </a:lvl4pPr>
            <a:lvl5pPr>
              <a:buClr>
                <a:srgbClr val="0085CA"/>
              </a:buClr>
              <a:defRPr/>
            </a:lvl5pPr>
          </a:lstStyle>
          <a:p>
            <a:pPr lvl="0"/>
            <a:r>
              <a:rPr lang="en-GB" dirty="0"/>
              <a:t>“Click to add a quote”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735514" y="3890251"/>
            <a:ext cx="3951287" cy="48312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85CA"/>
              </a:buClr>
              <a:buSzTx/>
              <a:buFont typeface="Arial"/>
              <a:buNone/>
              <a:tabLst/>
              <a:defRPr sz="1200" baseline="0">
                <a:solidFill>
                  <a:srgbClr val="002548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85CA"/>
              </a:buClr>
              <a:buSzTx/>
              <a:buFont typeface="Arial"/>
              <a:buNone/>
              <a:tabLst/>
              <a:defRPr/>
            </a:pPr>
            <a:r>
              <a:rPr lang="en-GB" dirty="0"/>
              <a:t>Click to add quote attribution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553925" y="497144"/>
            <a:ext cx="2132875" cy="234218"/>
          </a:xfrm>
        </p:spPr>
        <p:txBody>
          <a:bodyPr/>
          <a:lstStyle>
            <a:lvl1pPr marL="0" indent="0" algn="r">
              <a:buNone/>
              <a:defRPr sz="1000" b="1">
                <a:solidFill>
                  <a:srgbClr val="003E74"/>
                </a:solidFill>
              </a:defRPr>
            </a:lvl1pPr>
            <a:lvl2pPr marL="457200" indent="0">
              <a:buNone/>
              <a:defRPr sz="1200">
                <a:solidFill>
                  <a:srgbClr val="003E74"/>
                </a:solidFill>
              </a:defRPr>
            </a:lvl2pPr>
            <a:lvl3pPr marL="914400" indent="0">
              <a:buNone/>
              <a:defRPr sz="1200">
                <a:solidFill>
                  <a:srgbClr val="003E74"/>
                </a:solidFill>
              </a:defRPr>
            </a:lvl3pPr>
            <a:lvl4pPr marL="1371600" indent="0">
              <a:buNone/>
              <a:defRPr sz="1200">
                <a:solidFill>
                  <a:srgbClr val="003E74"/>
                </a:solidFill>
              </a:defRPr>
            </a:lvl4pPr>
            <a:lvl5pPr marL="1828800" indent="0">
              <a:buNone/>
              <a:defRPr sz="1200">
                <a:solidFill>
                  <a:srgbClr val="003E74"/>
                </a:solidFill>
              </a:defRPr>
            </a:lvl5pPr>
          </a:lstStyle>
          <a:p>
            <a:pPr lvl="0"/>
            <a:r>
              <a:rPr lang="en-GB" dirty="0"/>
              <a:t>Click to edit presentation title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239941" y="738262"/>
            <a:ext cx="1446859" cy="192881"/>
          </a:xfrm>
        </p:spPr>
        <p:txBody>
          <a:bodyPr/>
          <a:lstStyle>
            <a:lvl1pPr marL="0" indent="0" algn="r">
              <a:buNone/>
              <a:defRPr sz="1000">
                <a:solidFill>
                  <a:srgbClr val="003E74"/>
                </a:solidFill>
              </a:defRPr>
            </a:lvl1pPr>
          </a:lstStyle>
          <a:p>
            <a:pPr lvl="0"/>
            <a:r>
              <a:rPr lang="en-US" dirty="0"/>
              <a:t>Click to add the date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45D910-2F3E-0FC6-B69F-3DD120BDFD2E}"/>
              </a:ext>
            </a:extLst>
          </p:cNvPr>
          <p:cNvSpPr txBox="1"/>
          <p:nvPr userDrawn="1"/>
        </p:nvSpPr>
        <p:spPr>
          <a:xfrm>
            <a:off x="0" y="4787324"/>
            <a:ext cx="532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1DE1759-602A-41D0-ACC4-598E4CBAC901}" type="slidenum">
              <a:rPr lang="en-DE" smtClean="0">
                <a:solidFill>
                  <a:srgbClr val="003E74"/>
                </a:solidFill>
              </a:rPr>
              <a:t>‹#›</a:t>
            </a:fld>
            <a:endParaRPr lang="en-DE" dirty="0">
              <a:solidFill>
                <a:srgbClr val="003E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024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two columns with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457200" y="1759936"/>
            <a:ext cx="3950877" cy="2613435"/>
          </a:xfrm>
        </p:spPr>
        <p:txBody>
          <a:bodyPr/>
          <a:lstStyle>
            <a:lvl1pPr>
              <a:buClr>
                <a:srgbClr val="002548"/>
              </a:buClr>
              <a:defRPr/>
            </a:lvl1pPr>
            <a:lvl2pPr>
              <a:buClr>
                <a:srgbClr val="002548"/>
              </a:buClr>
              <a:defRPr/>
            </a:lvl2pPr>
            <a:lvl3pPr>
              <a:buClr>
                <a:srgbClr val="002548"/>
              </a:buClr>
              <a:defRPr/>
            </a:lvl3pPr>
            <a:lvl4pPr>
              <a:buClr>
                <a:srgbClr val="002548"/>
              </a:buClr>
              <a:defRPr/>
            </a:lvl4pPr>
            <a:lvl5pPr>
              <a:buClr>
                <a:srgbClr val="002548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115931"/>
            <a:ext cx="8229600" cy="380667"/>
          </a:xfrm>
        </p:spPr>
        <p:txBody>
          <a:bodyPr/>
          <a:lstStyle>
            <a:lvl1pPr>
              <a:defRPr sz="24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735514" y="1759937"/>
            <a:ext cx="3951287" cy="1976608"/>
          </a:xfrm>
        </p:spPr>
        <p:txBody>
          <a:bodyPr/>
          <a:lstStyle>
            <a:lvl1pPr>
              <a:buClr>
                <a:srgbClr val="002548"/>
              </a:buClr>
              <a:defRPr/>
            </a:lvl1pPr>
          </a:lstStyle>
          <a:p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735514" y="3942710"/>
            <a:ext cx="3951287" cy="427906"/>
          </a:xfrm>
        </p:spPr>
        <p:txBody>
          <a:bodyPr/>
          <a:lstStyle>
            <a:lvl1pPr marL="0" indent="0">
              <a:buNone/>
              <a:defRPr sz="1000">
                <a:solidFill>
                  <a:srgbClr val="002548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add caption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553925" y="497144"/>
            <a:ext cx="2132875" cy="234218"/>
          </a:xfrm>
        </p:spPr>
        <p:txBody>
          <a:bodyPr/>
          <a:lstStyle>
            <a:lvl1pPr marL="0" indent="0" algn="r">
              <a:buNone/>
              <a:defRPr sz="1000" b="1">
                <a:solidFill>
                  <a:srgbClr val="003E74"/>
                </a:solidFill>
              </a:defRPr>
            </a:lvl1pPr>
            <a:lvl2pPr marL="457200" indent="0">
              <a:buNone/>
              <a:defRPr sz="1200">
                <a:solidFill>
                  <a:srgbClr val="003E74"/>
                </a:solidFill>
              </a:defRPr>
            </a:lvl2pPr>
            <a:lvl3pPr marL="914400" indent="0">
              <a:buNone/>
              <a:defRPr sz="1200">
                <a:solidFill>
                  <a:srgbClr val="003E74"/>
                </a:solidFill>
              </a:defRPr>
            </a:lvl3pPr>
            <a:lvl4pPr marL="1371600" indent="0">
              <a:buNone/>
              <a:defRPr sz="1200">
                <a:solidFill>
                  <a:srgbClr val="003E74"/>
                </a:solidFill>
              </a:defRPr>
            </a:lvl4pPr>
            <a:lvl5pPr marL="1828800" indent="0">
              <a:buNone/>
              <a:defRPr sz="1200">
                <a:solidFill>
                  <a:srgbClr val="003E74"/>
                </a:solidFill>
              </a:defRPr>
            </a:lvl5pPr>
          </a:lstStyle>
          <a:p>
            <a:pPr lvl="0"/>
            <a:r>
              <a:rPr lang="en-GB" dirty="0"/>
              <a:t>Click to edit presentation title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7239941" y="738262"/>
            <a:ext cx="1446859" cy="192881"/>
          </a:xfrm>
        </p:spPr>
        <p:txBody>
          <a:bodyPr/>
          <a:lstStyle>
            <a:lvl1pPr marL="0" indent="0" algn="r">
              <a:buNone/>
              <a:defRPr sz="1000">
                <a:solidFill>
                  <a:srgbClr val="003E74"/>
                </a:solidFill>
              </a:defRPr>
            </a:lvl1pPr>
          </a:lstStyle>
          <a:p>
            <a:pPr lvl="0"/>
            <a:r>
              <a:rPr lang="en-US" dirty="0"/>
              <a:t>Click to add the date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74A1A4-519A-26DC-7A5B-575A34B0BD3E}"/>
              </a:ext>
            </a:extLst>
          </p:cNvPr>
          <p:cNvSpPr txBox="1"/>
          <p:nvPr userDrawn="1"/>
        </p:nvSpPr>
        <p:spPr>
          <a:xfrm>
            <a:off x="0" y="4787324"/>
            <a:ext cx="532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1DE1759-602A-41D0-ACC4-598E4CBAC901}" type="slidenum">
              <a:rPr lang="en-DE" smtClean="0">
                <a:solidFill>
                  <a:srgbClr val="003E74"/>
                </a:solidFill>
              </a:rPr>
              <a:t>‹#›</a:t>
            </a:fld>
            <a:endParaRPr lang="en-DE" dirty="0">
              <a:solidFill>
                <a:srgbClr val="003E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259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/media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200" y="1115931"/>
            <a:ext cx="8229601" cy="2639020"/>
          </a:xfrm>
        </p:spPr>
        <p:txBody>
          <a:bodyPr/>
          <a:lstStyle>
            <a:lvl1pPr>
              <a:buClr>
                <a:srgbClr val="002548"/>
              </a:buClr>
              <a:defRPr/>
            </a:lvl1pPr>
          </a:lstStyle>
          <a:p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553925" y="497144"/>
            <a:ext cx="2132875" cy="234218"/>
          </a:xfrm>
        </p:spPr>
        <p:txBody>
          <a:bodyPr/>
          <a:lstStyle>
            <a:lvl1pPr marL="0" indent="0" algn="r">
              <a:buNone/>
              <a:defRPr sz="1000" b="1">
                <a:solidFill>
                  <a:srgbClr val="003E74"/>
                </a:solidFill>
              </a:defRPr>
            </a:lvl1pPr>
            <a:lvl2pPr marL="457200" indent="0">
              <a:buNone/>
              <a:defRPr sz="1200">
                <a:solidFill>
                  <a:srgbClr val="003E74"/>
                </a:solidFill>
              </a:defRPr>
            </a:lvl2pPr>
            <a:lvl3pPr marL="914400" indent="0">
              <a:buNone/>
              <a:defRPr sz="1200">
                <a:solidFill>
                  <a:srgbClr val="003E74"/>
                </a:solidFill>
              </a:defRPr>
            </a:lvl3pPr>
            <a:lvl4pPr marL="1371600" indent="0">
              <a:buNone/>
              <a:defRPr sz="1200">
                <a:solidFill>
                  <a:srgbClr val="003E74"/>
                </a:solidFill>
              </a:defRPr>
            </a:lvl4pPr>
            <a:lvl5pPr marL="1828800" indent="0">
              <a:buNone/>
              <a:defRPr sz="1200">
                <a:solidFill>
                  <a:srgbClr val="003E74"/>
                </a:solidFill>
              </a:defRPr>
            </a:lvl5pPr>
          </a:lstStyle>
          <a:p>
            <a:pPr lvl="0"/>
            <a:r>
              <a:rPr lang="en-GB" dirty="0"/>
              <a:t>Click to edit presentation title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7239941" y="738262"/>
            <a:ext cx="1446859" cy="192881"/>
          </a:xfrm>
        </p:spPr>
        <p:txBody>
          <a:bodyPr/>
          <a:lstStyle>
            <a:lvl1pPr marL="0" indent="0" algn="r">
              <a:buNone/>
              <a:defRPr sz="1000">
                <a:solidFill>
                  <a:srgbClr val="003E74"/>
                </a:solidFill>
              </a:defRPr>
            </a:lvl1pPr>
          </a:lstStyle>
          <a:p>
            <a:pPr lvl="0"/>
            <a:r>
              <a:rPr lang="en-US" dirty="0"/>
              <a:t>Click to add the date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3945465"/>
            <a:ext cx="3951287" cy="427906"/>
          </a:xfrm>
        </p:spPr>
        <p:txBody>
          <a:bodyPr/>
          <a:lstStyle>
            <a:lvl1pPr marL="0" indent="0">
              <a:buNone/>
              <a:defRPr sz="1000">
                <a:solidFill>
                  <a:srgbClr val="002548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add caption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9BFFA8-FCDA-4E33-99A9-3220182C5A6A}"/>
              </a:ext>
            </a:extLst>
          </p:cNvPr>
          <p:cNvSpPr txBox="1"/>
          <p:nvPr userDrawn="1"/>
        </p:nvSpPr>
        <p:spPr>
          <a:xfrm>
            <a:off x="0" y="4787324"/>
            <a:ext cx="532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1DE1759-602A-41D0-ACC4-598E4CBAC901}" type="slidenum">
              <a:rPr lang="en-DE" smtClean="0">
                <a:solidFill>
                  <a:srgbClr val="003E74"/>
                </a:solidFill>
              </a:rPr>
              <a:t>‹#›</a:t>
            </a:fld>
            <a:endParaRPr lang="en-DE" dirty="0">
              <a:solidFill>
                <a:srgbClr val="003E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557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images/media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200" y="1115931"/>
            <a:ext cx="3951287" cy="2611410"/>
          </a:xfrm>
        </p:spPr>
        <p:txBody>
          <a:bodyPr/>
          <a:lstStyle>
            <a:lvl1pPr>
              <a:buClr>
                <a:srgbClr val="002548"/>
              </a:buClr>
              <a:defRPr/>
            </a:lvl1pPr>
          </a:lstStyle>
          <a:p>
            <a:endParaRPr lang="en-US" dirty="0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3945465"/>
            <a:ext cx="3951287" cy="427906"/>
          </a:xfrm>
        </p:spPr>
        <p:txBody>
          <a:bodyPr/>
          <a:lstStyle>
            <a:lvl1pPr marL="0" indent="0">
              <a:buNone/>
              <a:defRPr sz="1000">
                <a:solidFill>
                  <a:srgbClr val="002548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add caption</a:t>
            </a:r>
            <a:endParaRPr lang="en-US" dirty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4735514" y="1115932"/>
            <a:ext cx="3951287" cy="1479401"/>
          </a:xfrm>
        </p:spPr>
        <p:txBody>
          <a:bodyPr/>
          <a:lstStyle>
            <a:lvl1pPr>
              <a:buClr>
                <a:srgbClr val="002548"/>
              </a:buClr>
              <a:defRPr/>
            </a:lvl1pPr>
          </a:lstStyle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4735514" y="2816214"/>
            <a:ext cx="3951287" cy="1557158"/>
          </a:xfrm>
        </p:spPr>
        <p:txBody>
          <a:bodyPr/>
          <a:lstStyle>
            <a:lvl1pPr>
              <a:buClr>
                <a:srgbClr val="002548"/>
              </a:buClr>
              <a:defRPr/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553925" y="497144"/>
            <a:ext cx="2132875" cy="234218"/>
          </a:xfrm>
        </p:spPr>
        <p:txBody>
          <a:bodyPr/>
          <a:lstStyle>
            <a:lvl1pPr marL="0" indent="0" algn="r">
              <a:buNone/>
              <a:defRPr sz="1000" b="1">
                <a:solidFill>
                  <a:srgbClr val="003E74"/>
                </a:solidFill>
              </a:defRPr>
            </a:lvl1pPr>
            <a:lvl2pPr marL="457200" indent="0">
              <a:buNone/>
              <a:defRPr sz="1200">
                <a:solidFill>
                  <a:srgbClr val="003E74"/>
                </a:solidFill>
              </a:defRPr>
            </a:lvl2pPr>
            <a:lvl3pPr marL="914400" indent="0">
              <a:buNone/>
              <a:defRPr sz="1200">
                <a:solidFill>
                  <a:srgbClr val="003E74"/>
                </a:solidFill>
              </a:defRPr>
            </a:lvl3pPr>
            <a:lvl4pPr marL="1371600" indent="0">
              <a:buNone/>
              <a:defRPr sz="1200">
                <a:solidFill>
                  <a:srgbClr val="003E74"/>
                </a:solidFill>
              </a:defRPr>
            </a:lvl4pPr>
            <a:lvl5pPr marL="1828800" indent="0">
              <a:buNone/>
              <a:defRPr sz="1200">
                <a:solidFill>
                  <a:srgbClr val="003E74"/>
                </a:solidFill>
              </a:defRPr>
            </a:lvl5pPr>
          </a:lstStyle>
          <a:p>
            <a:pPr lvl="0"/>
            <a:r>
              <a:rPr lang="en-GB" dirty="0"/>
              <a:t>Click to edit presentation title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7239941" y="738262"/>
            <a:ext cx="1446859" cy="192881"/>
          </a:xfrm>
        </p:spPr>
        <p:txBody>
          <a:bodyPr/>
          <a:lstStyle>
            <a:lvl1pPr marL="0" indent="0" algn="r">
              <a:buNone/>
              <a:defRPr sz="1000">
                <a:solidFill>
                  <a:srgbClr val="003E74"/>
                </a:solidFill>
              </a:defRPr>
            </a:lvl1pPr>
          </a:lstStyle>
          <a:p>
            <a:pPr lvl="0"/>
            <a:r>
              <a:rPr lang="en-US" dirty="0"/>
              <a:t>Click to add the date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02B25F-0313-689E-3C00-ACE4ABD4D94B}"/>
              </a:ext>
            </a:extLst>
          </p:cNvPr>
          <p:cNvSpPr txBox="1"/>
          <p:nvPr userDrawn="1"/>
        </p:nvSpPr>
        <p:spPr>
          <a:xfrm>
            <a:off x="0" y="4787324"/>
            <a:ext cx="532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1DE1759-602A-41D0-ACC4-598E4CBAC901}" type="slidenum">
              <a:rPr lang="en-DE" smtClean="0">
                <a:solidFill>
                  <a:srgbClr val="003E74"/>
                </a:solidFill>
              </a:rPr>
              <a:t>‹#›</a:t>
            </a:fld>
            <a:endParaRPr lang="en-DE" dirty="0">
              <a:solidFill>
                <a:srgbClr val="003E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341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553925" y="497144"/>
            <a:ext cx="2132875" cy="234218"/>
          </a:xfrm>
        </p:spPr>
        <p:txBody>
          <a:bodyPr/>
          <a:lstStyle>
            <a:lvl1pPr marL="0" indent="0" algn="r">
              <a:buNone/>
              <a:defRPr sz="1000" b="1">
                <a:solidFill>
                  <a:srgbClr val="003E74"/>
                </a:solidFill>
              </a:defRPr>
            </a:lvl1pPr>
            <a:lvl2pPr marL="457200" indent="0">
              <a:buNone/>
              <a:defRPr sz="1200">
                <a:solidFill>
                  <a:srgbClr val="003E74"/>
                </a:solidFill>
              </a:defRPr>
            </a:lvl2pPr>
            <a:lvl3pPr marL="914400" indent="0">
              <a:buNone/>
              <a:defRPr sz="1200">
                <a:solidFill>
                  <a:srgbClr val="003E74"/>
                </a:solidFill>
              </a:defRPr>
            </a:lvl3pPr>
            <a:lvl4pPr marL="1371600" indent="0">
              <a:buNone/>
              <a:defRPr sz="1200">
                <a:solidFill>
                  <a:srgbClr val="003E74"/>
                </a:solidFill>
              </a:defRPr>
            </a:lvl4pPr>
            <a:lvl5pPr marL="1828800" indent="0">
              <a:buNone/>
              <a:defRPr sz="1200">
                <a:solidFill>
                  <a:srgbClr val="003E74"/>
                </a:solidFill>
              </a:defRPr>
            </a:lvl5pPr>
          </a:lstStyle>
          <a:p>
            <a:pPr lvl="0"/>
            <a:r>
              <a:rPr lang="en-GB" dirty="0"/>
              <a:t>Click to edit presentation title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7239941" y="738262"/>
            <a:ext cx="1446859" cy="192881"/>
          </a:xfrm>
        </p:spPr>
        <p:txBody>
          <a:bodyPr/>
          <a:lstStyle>
            <a:lvl1pPr marL="0" indent="0" algn="r">
              <a:buNone/>
              <a:defRPr sz="1000">
                <a:solidFill>
                  <a:srgbClr val="003E74"/>
                </a:solidFill>
              </a:defRPr>
            </a:lvl1pPr>
          </a:lstStyle>
          <a:p>
            <a:pPr lvl="0"/>
            <a:r>
              <a:rPr lang="en-US" dirty="0"/>
              <a:t>Click to add the date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4B77C0-365A-3E8D-A864-18841DE54293}"/>
              </a:ext>
            </a:extLst>
          </p:cNvPr>
          <p:cNvSpPr txBox="1"/>
          <p:nvPr userDrawn="1"/>
        </p:nvSpPr>
        <p:spPr>
          <a:xfrm>
            <a:off x="0" y="4787324"/>
            <a:ext cx="532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1DE1759-602A-41D0-ACC4-598E4CBAC901}" type="slidenum">
              <a:rPr lang="en-DE" smtClean="0">
                <a:solidFill>
                  <a:srgbClr val="003E74"/>
                </a:solidFill>
              </a:rPr>
              <a:t>‹#›</a:t>
            </a:fld>
            <a:endParaRPr lang="en-DE" dirty="0">
              <a:solidFill>
                <a:srgbClr val="003E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25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llege_Powerpoint_Background_16-9.pn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9936"/>
            <a:ext cx="8229600" cy="26134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15931"/>
            <a:ext cx="8229600" cy="380667"/>
          </a:xfrm>
          <a:prstGeom prst="rect">
            <a:avLst/>
          </a:prstGeom>
        </p:spPr>
        <p:txBody>
          <a:bodyPr vert="horz" lIns="0" tIns="45720" rIns="0" bIns="0" rtlCol="0" anchor="ctr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372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2" r:id="rId4"/>
    <p:sldLayoutId id="2147483660" r:id="rId5"/>
    <p:sldLayoutId id="2147483657" r:id="rId6"/>
    <p:sldLayoutId id="2147483658" r:id="rId7"/>
    <p:sldLayoutId id="2147483659" r:id="rId8"/>
    <p:sldLayoutId id="2147483655" r:id="rId9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003E74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2548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2548"/>
        </a:buClr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2548"/>
        </a:buClr>
        <a:buFont typeface="Arial"/>
        <a:buChar char="•"/>
        <a:defRPr sz="12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02548"/>
        </a:buClr>
        <a:buFont typeface="Arial"/>
        <a:buChar char="–"/>
        <a:defRPr sz="12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02548"/>
        </a:buClr>
        <a:buFont typeface="Arial"/>
        <a:buChar char="»"/>
        <a:defRPr sz="12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72517"/>
            <a:ext cx="8229600" cy="1392356"/>
          </a:xfrm>
        </p:spPr>
        <p:txBody>
          <a:bodyPr/>
          <a:lstStyle/>
          <a:p>
            <a:r>
              <a:rPr lang="en-US" dirty="0"/>
              <a:t>A Deterministic Memory Allocator</a:t>
            </a:r>
            <a:br>
              <a:rPr lang="en-US" dirty="0"/>
            </a:br>
            <a:r>
              <a:rPr lang="en-US" dirty="0"/>
              <a:t>for Dynamic Symbolic Execution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u="sng" dirty="0"/>
              <a:t>Daniel Schemmel</a:t>
            </a:r>
            <a:r>
              <a:rPr lang="en-US" dirty="0"/>
              <a:t>, Julian </a:t>
            </a:r>
            <a:r>
              <a:rPr lang="en-US" dirty="0" err="1"/>
              <a:t>Büning</a:t>
            </a:r>
            <a:r>
              <a:rPr lang="en-US" dirty="0"/>
              <a:t>, Frank </a:t>
            </a:r>
            <a:r>
              <a:rPr lang="en-US" dirty="0" err="1"/>
              <a:t>Busse</a:t>
            </a:r>
            <a:r>
              <a:rPr lang="en-US" dirty="0"/>
              <a:t>, Martin </a:t>
            </a:r>
            <a:r>
              <a:rPr lang="en-US" dirty="0" err="1"/>
              <a:t>Nowack</a:t>
            </a:r>
            <a:r>
              <a:rPr lang="en-US" dirty="0"/>
              <a:t>, Cristian </a:t>
            </a:r>
            <a:r>
              <a:rPr lang="en-US" dirty="0" err="1"/>
              <a:t>Cadar</a:t>
            </a:r>
            <a:endParaRPr lang="en-US" u="sng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F8331D-1346-FE4B-697E-CB79C9BBA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8412" y="273876"/>
            <a:ext cx="2968388" cy="7480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5D502F5-C73C-C99C-4A7B-FCF14342D9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155672" y="427630"/>
            <a:ext cx="2189601" cy="44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368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60EC0-AC51-9788-0CB4-8A68C39DA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</a:t>
            </a:r>
            <a:endParaRPr lang="en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3696A3-F99B-C0A6-977F-46025E401F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882328-B336-65B4-1552-B5DF3CCFDC7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DE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FBA5B712-0A82-95B2-CD62-AD351C58FA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84544" y="1496598"/>
            <a:ext cx="6614491" cy="31497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0E82F01-86F7-E077-B2DE-ED503983F524}"/>
              </a:ext>
            </a:extLst>
          </p:cNvPr>
          <p:cNvSpPr txBox="1"/>
          <p:nvPr/>
        </p:nvSpPr>
        <p:spPr>
          <a:xfrm>
            <a:off x="457200" y="2732923"/>
            <a:ext cx="8810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DFS</a:t>
            </a:r>
            <a:endParaRPr lang="en-DE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12D259-91F4-1E70-2A1D-8207FE7E92A5}"/>
              </a:ext>
            </a:extLst>
          </p:cNvPr>
          <p:cNvSpPr txBox="1"/>
          <p:nvPr/>
        </p:nvSpPr>
        <p:spPr>
          <a:xfrm>
            <a:off x="7749057" y="2732923"/>
            <a:ext cx="10289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cap="small" dirty="0" err="1"/>
              <a:t>RndCov</a:t>
            </a:r>
            <a:endParaRPr lang="en-DE" sz="1600" cap="small" dirty="0"/>
          </a:p>
        </p:txBody>
      </p:sp>
    </p:spTree>
    <p:extLst>
      <p:ext uri="{BB962C8B-B14F-4D97-AF65-F5344CB8AC3E}">
        <p14:creationId xmlns:p14="http://schemas.microsoft.com/office/powerpoint/2010/main" val="2005934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60EC0-AC51-9788-0CB4-8A68C39DA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Solver Time</a:t>
            </a:r>
            <a:endParaRPr lang="en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3696A3-F99B-C0A6-977F-46025E401F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882328-B336-65B4-1552-B5DF3CCFDC7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DE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FBA5B712-0A82-95B2-CD62-AD351C58FA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84545" y="1496598"/>
            <a:ext cx="6614489" cy="31497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0E82F01-86F7-E077-B2DE-ED503983F524}"/>
              </a:ext>
            </a:extLst>
          </p:cNvPr>
          <p:cNvSpPr txBox="1"/>
          <p:nvPr/>
        </p:nvSpPr>
        <p:spPr>
          <a:xfrm>
            <a:off x="457200" y="2732923"/>
            <a:ext cx="8810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DFS</a:t>
            </a:r>
            <a:endParaRPr lang="en-DE" sz="1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C99D34-93A5-2CF0-F611-27C4F533FC75}"/>
              </a:ext>
            </a:extLst>
          </p:cNvPr>
          <p:cNvSpPr txBox="1"/>
          <p:nvPr/>
        </p:nvSpPr>
        <p:spPr>
          <a:xfrm>
            <a:off x="7749057" y="2732923"/>
            <a:ext cx="10289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cap="small" dirty="0" err="1"/>
              <a:t>RndCov</a:t>
            </a:r>
            <a:endParaRPr lang="en-DE" sz="1600" cap="small" dirty="0"/>
          </a:p>
        </p:txBody>
      </p:sp>
    </p:spTree>
    <p:extLst>
      <p:ext uri="{BB962C8B-B14F-4D97-AF65-F5344CB8AC3E}">
        <p14:creationId xmlns:p14="http://schemas.microsoft.com/office/powerpoint/2010/main" val="3812283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C6D4480-E462-322E-9F79-8F9A4D8B7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 err="1"/>
              <a:t>MoKlee</a:t>
            </a:r>
            <a:r>
              <a:rPr lang="en-US" dirty="0"/>
              <a:t>: </a:t>
            </a:r>
            <a:r>
              <a:rPr lang="en-US"/>
              <a:t>Fewer Diverging Locations</a:t>
            </a:r>
            <a:endParaRPr lang="en-D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048AC9-9FA0-5E55-5317-E4E55912B4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73BF928-498B-C286-F457-58FF3371D4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E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469326B-AE16-D0BF-ECD8-D0D5BA20D8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645" y="1610001"/>
            <a:ext cx="6894710" cy="293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0395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99BA5-AB19-68E3-31F5-B1D8EA5B9687}"/>
              </a:ext>
            </a:extLst>
          </p:cNvPr>
          <p:cNvSpPr/>
          <p:nvPr/>
        </p:nvSpPr>
        <p:spPr>
          <a:xfrm>
            <a:off x="767563" y="2409478"/>
            <a:ext cx="974470" cy="313700"/>
          </a:xfrm>
          <a:prstGeom prst="rect">
            <a:avLst/>
          </a:prstGeom>
          <a:solidFill>
            <a:srgbClr val="FCB60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3B6BC8D-60F0-CA54-25A4-ED199014884B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 dirty="0">
                <a:solidFill>
                  <a:srgbClr val="0000FF"/>
                </a:solidFill>
                <a:effectLst/>
                <a:latin typeface="PragmataPro" pitchFamily="2" charset="0"/>
                <a:ea typeface="PragmataPro" pitchFamily="2" charset="0"/>
                <a:cs typeface="PragmataPro" pitchFamily="2" charset="0"/>
              </a:rPr>
              <a:t>char</a:t>
            </a:r>
            <a:r>
              <a:rPr lang="en-US" b="0" dirty="0">
                <a:solidFill>
                  <a:srgbClr val="000000"/>
                </a:solidFill>
                <a:effectLst/>
                <a:latin typeface="PragmataPro" pitchFamily="2" charset="0"/>
                <a:ea typeface="PragmataPro" pitchFamily="2" charset="0"/>
                <a:cs typeface="PragmataPro" pitchFamily="2" charset="0"/>
              </a:rPr>
              <a:t>* </a:t>
            </a:r>
            <a:r>
              <a:rPr lang="en-US" b="0" dirty="0">
                <a:solidFill>
                  <a:srgbClr val="001080"/>
                </a:solidFill>
                <a:effectLst/>
                <a:latin typeface="PragmataPro" pitchFamily="2" charset="0"/>
                <a:ea typeface="PragmataPro" pitchFamily="2" charset="0"/>
                <a:cs typeface="PragmataPro" pitchFamily="2" charset="0"/>
              </a:rPr>
              <a:t>s</a:t>
            </a:r>
            <a:r>
              <a:rPr lang="en-US" b="0" dirty="0">
                <a:solidFill>
                  <a:srgbClr val="000000"/>
                </a:solidFill>
                <a:effectLst/>
                <a:latin typeface="PragmataPro" pitchFamily="2" charset="0"/>
                <a:ea typeface="PragmataPro" pitchFamily="2" charset="0"/>
                <a:cs typeface="PragmataPro" pitchFamily="2" charset="0"/>
              </a:rPr>
              <a:t> = (</a:t>
            </a:r>
            <a:r>
              <a:rPr lang="en-US" b="0" dirty="0">
                <a:solidFill>
                  <a:srgbClr val="0000FF"/>
                </a:solidFill>
                <a:effectLst/>
                <a:latin typeface="PragmataPro" pitchFamily="2" charset="0"/>
                <a:ea typeface="PragmataPro" pitchFamily="2" charset="0"/>
                <a:cs typeface="PragmataPro" pitchFamily="2" charset="0"/>
              </a:rPr>
              <a:t>char</a:t>
            </a:r>
            <a:r>
              <a:rPr lang="en-US" b="0" dirty="0">
                <a:solidFill>
                  <a:srgbClr val="000000"/>
                </a:solidFill>
                <a:effectLst/>
                <a:latin typeface="PragmataPro" pitchFamily="2" charset="0"/>
                <a:ea typeface="PragmataPro" pitchFamily="2" charset="0"/>
                <a:cs typeface="PragmataPro" pitchFamily="2" charset="0"/>
              </a:rPr>
              <a:t>*)</a:t>
            </a:r>
            <a:r>
              <a:rPr lang="en-US" b="0" dirty="0" err="1">
                <a:solidFill>
                  <a:srgbClr val="001080"/>
                </a:solidFill>
                <a:effectLst/>
                <a:latin typeface="PragmataPro" pitchFamily="2" charset="0"/>
                <a:ea typeface="PragmataPro" pitchFamily="2" charset="0"/>
                <a:cs typeface="PragmataPro" pitchFamily="2" charset="0"/>
              </a:rPr>
              <a:t>dest</a:t>
            </a:r>
            <a:r>
              <a:rPr lang="en-US" b="0" dirty="0">
                <a:solidFill>
                  <a:srgbClr val="000000"/>
                </a:solidFill>
                <a:effectLst/>
                <a:latin typeface="PragmataPro" pitchFamily="2" charset="0"/>
                <a:ea typeface="PragmataPro" pitchFamily="2" charset="0"/>
                <a:cs typeface="PragmataPro" pitchFamily="2" charset="0"/>
              </a:rPr>
              <a:t>;</a:t>
            </a:r>
          </a:p>
          <a:p>
            <a:pPr marL="0" indent="0">
              <a:buNone/>
            </a:pPr>
            <a:r>
              <a:rPr lang="en-US" b="0" dirty="0">
                <a:solidFill>
                  <a:srgbClr val="0000FF"/>
                </a:solidFill>
                <a:effectLst/>
                <a:latin typeface="PragmataPro" pitchFamily="2" charset="0"/>
                <a:ea typeface="PragmataPro" pitchFamily="2" charset="0"/>
                <a:cs typeface="PragmataPro" pitchFamily="2" charset="0"/>
              </a:rPr>
              <a:t>const</a:t>
            </a:r>
            <a:r>
              <a:rPr lang="en-US" b="0" dirty="0">
                <a:solidFill>
                  <a:srgbClr val="000000"/>
                </a:solidFill>
                <a:effectLst/>
                <a:latin typeface="PragmataPro" pitchFamily="2" charset="0"/>
                <a:ea typeface="PragmataPro" pitchFamily="2" charset="0"/>
                <a:cs typeface="PragmataPro" pitchFamily="2" charset="0"/>
              </a:rPr>
              <a:t> </a:t>
            </a:r>
            <a:r>
              <a:rPr lang="en-US" b="0" dirty="0">
                <a:solidFill>
                  <a:srgbClr val="0000FF"/>
                </a:solidFill>
                <a:effectLst/>
                <a:latin typeface="PragmataPro" pitchFamily="2" charset="0"/>
                <a:ea typeface="PragmataPro" pitchFamily="2" charset="0"/>
                <a:cs typeface="PragmataPro" pitchFamily="2" charset="0"/>
              </a:rPr>
              <a:t>char</a:t>
            </a:r>
            <a:r>
              <a:rPr lang="en-US" b="0" dirty="0">
                <a:solidFill>
                  <a:srgbClr val="000000"/>
                </a:solidFill>
                <a:effectLst/>
                <a:latin typeface="PragmataPro" pitchFamily="2" charset="0"/>
                <a:ea typeface="PragmataPro" pitchFamily="2" charset="0"/>
                <a:cs typeface="PragmataPro" pitchFamily="2" charset="0"/>
              </a:rPr>
              <a:t>* </a:t>
            </a:r>
            <a:r>
              <a:rPr lang="en-US" b="0" dirty="0">
                <a:solidFill>
                  <a:srgbClr val="001080"/>
                </a:solidFill>
                <a:effectLst/>
                <a:latin typeface="PragmataPro" pitchFamily="2" charset="0"/>
                <a:ea typeface="PragmataPro" pitchFamily="2" charset="0"/>
                <a:cs typeface="PragmataPro" pitchFamily="2" charset="0"/>
              </a:rPr>
              <a:t>p</a:t>
            </a:r>
            <a:r>
              <a:rPr lang="en-US" b="0" dirty="0">
                <a:solidFill>
                  <a:srgbClr val="000000"/>
                </a:solidFill>
                <a:effectLst/>
                <a:latin typeface="PragmataPro" pitchFamily="2" charset="0"/>
                <a:ea typeface="PragmataPro" pitchFamily="2" charset="0"/>
                <a:cs typeface="PragmataPro" pitchFamily="2" charset="0"/>
              </a:rPr>
              <a:t> = (</a:t>
            </a:r>
            <a:r>
              <a:rPr lang="en-US" b="0" dirty="0">
                <a:solidFill>
                  <a:srgbClr val="0000FF"/>
                </a:solidFill>
                <a:effectLst/>
                <a:latin typeface="PragmataPro" pitchFamily="2" charset="0"/>
                <a:ea typeface="PragmataPro" pitchFamily="2" charset="0"/>
                <a:cs typeface="PragmataPro" pitchFamily="2" charset="0"/>
              </a:rPr>
              <a:t>const</a:t>
            </a:r>
            <a:r>
              <a:rPr lang="en-US" b="0" dirty="0">
                <a:solidFill>
                  <a:srgbClr val="000000"/>
                </a:solidFill>
                <a:effectLst/>
                <a:latin typeface="PragmataPro" pitchFamily="2" charset="0"/>
                <a:ea typeface="PragmataPro" pitchFamily="2" charset="0"/>
                <a:cs typeface="PragmataPro" pitchFamily="2" charset="0"/>
              </a:rPr>
              <a:t> </a:t>
            </a:r>
            <a:r>
              <a:rPr lang="en-US" b="0" dirty="0">
                <a:solidFill>
                  <a:srgbClr val="0000FF"/>
                </a:solidFill>
                <a:effectLst/>
                <a:latin typeface="PragmataPro" pitchFamily="2" charset="0"/>
                <a:ea typeface="PragmataPro" pitchFamily="2" charset="0"/>
                <a:cs typeface="PragmataPro" pitchFamily="2" charset="0"/>
              </a:rPr>
              <a:t>char</a:t>
            </a:r>
            <a:r>
              <a:rPr lang="en-US" b="0" dirty="0">
                <a:solidFill>
                  <a:srgbClr val="000000"/>
                </a:solidFill>
                <a:effectLst/>
                <a:latin typeface="PragmataPro" pitchFamily="2" charset="0"/>
                <a:ea typeface="PragmataPro" pitchFamily="2" charset="0"/>
                <a:cs typeface="PragmataPro" pitchFamily="2" charset="0"/>
              </a:rPr>
              <a:t>*)</a:t>
            </a:r>
            <a:r>
              <a:rPr lang="en-US" b="0" dirty="0" err="1">
                <a:solidFill>
                  <a:srgbClr val="001080"/>
                </a:solidFill>
                <a:effectLst/>
                <a:latin typeface="PragmataPro" pitchFamily="2" charset="0"/>
                <a:ea typeface="PragmataPro" pitchFamily="2" charset="0"/>
                <a:cs typeface="PragmataPro" pitchFamily="2" charset="0"/>
              </a:rPr>
              <a:t>src</a:t>
            </a:r>
            <a:r>
              <a:rPr lang="en-US" b="0" dirty="0">
                <a:solidFill>
                  <a:srgbClr val="000000"/>
                </a:solidFill>
                <a:effectLst/>
                <a:latin typeface="PragmataPro" pitchFamily="2" charset="0"/>
                <a:ea typeface="PragmataPro" pitchFamily="2" charset="0"/>
                <a:cs typeface="PragmataPro" pitchFamily="2" charset="0"/>
              </a:rPr>
              <a:t>;</a:t>
            </a:r>
          </a:p>
          <a:p>
            <a:pPr marL="0" indent="0">
              <a:buNone/>
            </a:pPr>
            <a:r>
              <a:rPr lang="en-US" b="0" dirty="0">
                <a:solidFill>
                  <a:srgbClr val="AF00DB"/>
                </a:solidFill>
                <a:effectLst/>
                <a:latin typeface="PragmataPro" pitchFamily="2" charset="0"/>
                <a:ea typeface="PragmataPro" pitchFamily="2" charset="0"/>
                <a:cs typeface="PragmataPro" pitchFamily="2" charset="0"/>
              </a:rPr>
              <a:t>if</a:t>
            </a:r>
            <a:r>
              <a:rPr lang="en-US" b="0" dirty="0">
                <a:solidFill>
                  <a:srgbClr val="000000"/>
                </a:solidFill>
                <a:effectLst/>
                <a:latin typeface="PragmataPro" pitchFamily="2" charset="0"/>
                <a:ea typeface="PragmataPro" pitchFamily="2" charset="0"/>
                <a:cs typeface="PragmataPro" pitchFamily="2" charset="0"/>
              </a:rPr>
              <a:t> (</a:t>
            </a:r>
            <a:r>
              <a:rPr lang="en-US" b="0" dirty="0">
                <a:solidFill>
                  <a:srgbClr val="001080"/>
                </a:solidFill>
                <a:effectLst/>
                <a:latin typeface="PragmataPro" pitchFamily="2" charset="0"/>
                <a:ea typeface="PragmataPro" pitchFamily="2" charset="0"/>
                <a:cs typeface="PragmataPro" pitchFamily="2" charset="0"/>
              </a:rPr>
              <a:t>p</a:t>
            </a:r>
            <a:r>
              <a:rPr lang="en-US" b="0" dirty="0">
                <a:solidFill>
                  <a:srgbClr val="000000"/>
                </a:solidFill>
                <a:effectLst/>
                <a:latin typeface="PragmataPro" pitchFamily="2" charset="0"/>
                <a:ea typeface="PragmataPro" pitchFamily="2" charset="0"/>
                <a:cs typeface="PragmataPro" pitchFamily="2" charset="0"/>
              </a:rPr>
              <a:t> &gt;= </a:t>
            </a:r>
            <a:r>
              <a:rPr lang="en-US" b="0" dirty="0">
                <a:solidFill>
                  <a:srgbClr val="001080"/>
                </a:solidFill>
                <a:effectLst/>
                <a:latin typeface="PragmataPro" pitchFamily="2" charset="0"/>
                <a:ea typeface="PragmataPro" pitchFamily="2" charset="0"/>
                <a:cs typeface="PragmataPro" pitchFamily="2" charset="0"/>
              </a:rPr>
              <a:t>s</a:t>
            </a:r>
            <a:r>
              <a:rPr lang="en-US" b="0" dirty="0">
                <a:solidFill>
                  <a:srgbClr val="000000"/>
                </a:solidFill>
                <a:effectLst/>
                <a:latin typeface="PragmataPro" pitchFamily="2" charset="0"/>
                <a:ea typeface="PragmataPro" pitchFamily="2" charset="0"/>
                <a:cs typeface="PragmataPro" pitchFamily="2" charset="0"/>
              </a:rPr>
              <a:t>) {</a:t>
            </a:r>
          </a:p>
          <a:p>
            <a:pPr marL="0" indent="0">
              <a:buNone/>
            </a:pPr>
            <a:r>
              <a:rPr lang="en-US" b="0" dirty="0">
                <a:solidFill>
                  <a:srgbClr val="000000"/>
                </a:solidFill>
                <a:effectLst/>
                <a:latin typeface="PragmataPro" pitchFamily="2" charset="0"/>
                <a:ea typeface="PragmataPro" pitchFamily="2" charset="0"/>
                <a:cs typeface="PragmataPro" pitchFamily="2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PragmataPro" pitchFamily="2" charset="0"/>
                <a:ea typeface="PragmataPro" pitchFamily="2" charset="0"/>
                <a:cs typeface="PragmataPro" pitchFamily="2" charset="0"/>
              </a:rPr>
              <a:t>while</a:t>
            </a:r>
            <a:r>
              <a:rPr lang="en-US" b="0" dirty="0">
                <a:solidFill>
                  <a:srgbClr val="000000"/>
                </a:solidFill>
                <a:effectLst/>
                <a:latin typeface="PragmataPro" pitchFamily="2" charset="0"/>
                <a:ea typeface="PragmataPro" pitchFamily="2" charset="0"/>
                <a:cs typeface="PragmataPro" pitchFamily="2" charset="0"/>
              </a:rPr>
              <a:t> (</a:t>
            </a:r>
            <a:r>
              <a:rPr lang="en-US" b="0" dirty="0">
                <a:solidFill>
                  <a:srgbClr val="001080"/>
                </a:solidFill>
                <a:effectLst/>
                <a:latin typeface="PragmataPro" pitchFamily="2" charset="0"/>
                <a:ea typeface="PragmataPro" pitchFamily="2" charset="0"/>
                <a:cs typeface="PragmataPro" pitchFamily="2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PragmataPro" pitchFamily="2" charset="0"/>
                <a:ea typeface="PragmataPro" pitchFamily="2" charset="0"/>
                <a:cs typeface="PragmataPro" pitchFamily="2" charset="0"/>
              </a:rPr>
              <a:t>) {</a:t>
            </a:r>
          </a:p>
          <a:p>
            <a:pPr marL="0" indent="0">
              <a:buNone/>
            </a:pPr>
            <a:r>
              <a:rPr lang="en-US" b="0" dirty="0">
                <a:solidFill>
                  <a:srgbClr val="000000"/>
                </a:solidFill>
                <a:effectLst/>
                <a:latin typeface="PragmataPro" pitchFamily="2" charset="0"/>
                <a:ea typeface="PragmataPro" pitchFamily="2" charset="0"/>
                <a:cs typeface="PragmataPro" pitchFamily="2" charset="0"/>
              </a:rPr>
              <a:t>        *</a:t>
            </a:r>
            <a:r>
              <a:rPr lang="en-US" b="0" dirty="0">
                <a:solidFill>
                  <a:srgbClr val="001080"/>
                </a:solidFill>
                <a:effectLst/>
                <a:latin typeface="PragmataPro" pitchFamily="2" charset="0"/>
                <a:ea typeface="PragmataPro" pitchFamily="2" charset="0"/>
                <a:cs typeface="PragmataPro" pitchFamily="2" charset="0"/>
              </a:rPr>
              <a:t>s</a:t>
            </a:r>
            <a:r>
              <a:rPr lang="en-US" b="0" dirty="0">
                <a:solidFill>
                  <a:srgbClr val="000000"/>
                </a:solidFill>
                <a:effectLst/>
                <a:latin typeface="PragmataPro" pitchFamily="2" charset="0"/>
                <a:ea typeface="PragmataPro" pitchFamily="2" charset="0"/>
                <a:cs typeface="PragmataPro" pitchFamily="2" charset="0"/>
              </a:rPr>
              <a:t>++ = *</a:t>
            </a:r>
            <a:r>
              <a:rPr lang="en-US" b="0" dirty="0">
                <a:solidFill>
                  <a:srgbClr val="001080"/>
                </a:solidFill>
                <a:effectLst/>
                <a:latin typeface="PragmataPro" pitchFamily="2" charset="0"/>
                <a:ea typeface="PragmataPro" pitchFamily="2" charset="0"/>
                <a:cs typeface="PragmataPro" pitchFamily="2" charset="0"/>
              </a:rPr>
              <a:t>p</a:t>
            </a:r>
            <a:r>
              <a:rPr lang="en-US" b="0" dirty="0">
                <a:solidFill>
                  <a:srgbClr val="000000"/>
                </a:solidFill>
                <a:effectLst/>
                <a:latin typeface="PragmataPro" pitchFamily="2" charset="0"/>
                <a:ea typeface="PragmataPro" pitchFamily="2" charset="0"/>
                <a:cs typeface="PragmataPro" pitchFamily="2" charset="0"/>
              </a:rPr>
              <a:t>++;</a:t>
            </a:r>
          </a:p>
          <a:p>
            <a:pPr marL="0" indent="0">
              <a:buNone/>
            </a:pPr>
            <a:r>
              <a:rPr lang="en-US" b="0" dirty="0">
                <a:solidFill>
                  <a:srgbClr val="000000"/>
                </a:solidFill>
                <a:effectLst/>
                <a:latin typeface="PragmataPro" pitchFamily="2" charset="0"/>
                <a:ea typeface="PragmataPro" pitchFamily="2" charset="0"/>
                <a:cs typeface="PragmataPro" pitchFamily="2" charset="0"/>
              </a:rPr>
              <a:t>        --</a:t>
            </a:r>
            <a:r>
              <a:rPr lang="en-US" b="0" dirty="0">
                <a:solidFill>
                  <a:srgbClr val="001080"/>
                </a:solidFill>
                <a:effectLst/>
                <a:latin typeface="PragmataPro" pitchFamily="2" charset="0"/>
                <a:ea typeface="PragmataPro" pitchFamily="2" charset="0"/>
                <a:cs typeface="PragmataPro" pitchFamily="2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PragmataPro" pitchFamily="2" charset="0"/>
                <a:ea typeface="PragmataPro" pitchFamily="2" charset="0"/>
                <a:cs typeface="PragmataPro" pitchFamily="2" charset="0"/>
              </a:rPr>
              <a:t>;</a:t>
            </a:r>
          </a:p>
          <a:p>
            <a:pPr marL="0" indent="0">
              <a:buNone/>
            </a:pPr>
            <a:r>
              <a:rPr lang="en-US" b="0" dirty="0">
                <a:solidFill>
                  <a:srgbClr val="000000"/>
                </a:solidFill>
                <a:effectLst/>
                <a:latin typeface="PragmataPro" pitchFamily="2" charset="0"/>
                <a:ea typeface="PragmataPro" pitchFamily="2" charset="0"/>
                <a:cs typeface="PragmataPro" pitchFamily="2" charset="0"/>
              </a:rPr>
              <a:t>    }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DB971B2-1202-5178-59DB-8450E016A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 err="1"/>
              <a:t>MoKlee</a:t>
            </a:r>
            <a:r>
              <a:rPr lang="en-US" dirty="0"/>
              <a:t>: Fewer Divergences in </a:t>
            </a:r>
            <a:r>
              <a:rPr lang="en-US" b="0" dirty="0" err="1">
                <a:solidFill>
                  <a:srgbClr val="795E26"/>
                </a:solidFill>
                <a:effectLst/>
                <a:latin typeface="PragmataPro" pitchFamily="2" charset="0"/>
                <a:ea typeface="PragmataPro" pitchFamily="2" charset="0"/>
                <a:cs typeface="PragmataPro" pitchFamily="2" charset="0"/>
              </a:rPr>
              <a:t>memmove</a:t>
            </a:r>
            <a:endParaRPr lang="en-DE" dirty="0">
              <a:latin typeface="PragmataPro" pitchFamily="2" charset="0"/>
              <a:ea typeface="PragmataPro" pitchFamily="2" charset="0"/>
              <a:cs typeface="PragmataPro" pitchFamily="2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926CB2-3F14-00A8-C195-5B32080A305E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b="0" dirty="0">
                <a:solidFill>
                  <a:srgbClr val="000000"/>
                </a:solidFill>
                <a:effectLst/>
                <a:latin typeface="PragmataPro" pitchFamily="2" charset="0"/>
                <a:ea typeface="PragmataPro" pitchFamily="2" charset="0"/>
                <a:cs typeface="PragmataPro" pitchFamily="2" charset="0"/>
              </a:rPr>
              <a:t>} </a:t>
            </a:r>
            <a:r>
              <a:rPr lang="pt-BR" b="0" dirty="0">
                <a:solidFill>
                  <a:srgbClr val="AF00DB"/>
                </a:solidFill>
                <a:effectLst/>
                <a:latin typeface="PragmataPro" pitchFamily="2" charset="0"/>
                <a:ea typeface="PragmataPro" pitchFamily="2" charset="0"/>
                <a:cs typeface="PragmataPro" pitchFamily="2" charset="0"/>
              </a:rPr>
              <a:t>else</a:t>
            </a:r>
            <a:r>
              <a:rPr lang="pt-BR" b="0" dirty="0">
                <a:solidFill>
                  <a:srgbClr val="000000"/>
                </a:solidFill>
                <a:effectLst/>
                <a:latin typeface="PragmataPro" pitchFamily="2" charset="0"/>
                <a:ea typeface="PragmataPro" pitchFamily="2" charset="0"/>
                <a:cs typeface="PragmataPro" pitchFamily="2" charset="0"/>
              </a:rPr>
              <a:t> {</a:t>
            </a:r>
          </a:p>
          <a:p>
            <a:pPr marL="0" indent="0">
              <a:buNone/>
            </a:pPr>
            <a:r>
              <a:rPr lang="pt-BR" b="0" dirty="0">
                <a:solidFill>
                  <a:srgbClr val="000000"/>
                </a:solidFill>
                <a:effectLst/>
                <a:latin typeface="PragmataPro" pitchFamily="2" charset="0"/>
                <a:ea typeface="PragmataPro" pitchFamily="2" charset="0"/>
                <a:cs typeface="PragmataPro" pitchFamily="2" charset="0"/>
              </a:rPr>
              <a:t>    </a:t>
            </a:r>
            <a:r>
              <a:rPr lang="pt-BR" b="0" dirty="0">
                <a:solidFill>
                  <a:srgbClr val="AF00DB"/>
                </a:solidFill>
                <a:effectLst/>
                <a:latin typeface="PragmataPro" pitchFamily="2" charset="0"/>
                <a:ea typeface="PragmataPro" pitchFamily="2" charset="0"/>
                <a:cs typeface="PragmataPro" pitchFamily="2" charset="0"/>
              </a:rPr>
              <a:t>while</a:t>
            </a:r>
            <a:r>
              <a:rPr lang="pt-BR" b="0" dirty="0">
                <a:solidFill>
                  <a:srgbClr val="000000"/>
                </a:solidFill>
                <a:effectLst/>
                <a:latin typeface="PragmataPro" pitchFamily="2" charset="0"/>
                <a:ea typeface="PragmataPro" pitchFamily="2" charset="0"/>
                <a:cs typeface="PragmataPro" pitchFamily="2" charset="0"/>
              </a:rPr>
              <a:t> (</a:t>
            </a:r>
            <a:r>
              <a:rPr lang="pt-BR" b="0" dirty="0">
                <a:solidFill>
                  <a:srgbClr val="001080"/>
                </a:solidFill>
                <a:effectLst/>
                <a:latin typeface="PragmataPro" pitchFamily="2" charset="0"/>
                <a:ea typeface="PragmataPro" pitchFamily="2" charset="0"/>
                <a:cs typeface="PragmataPro" pitchFamily="2" charset="0"/>
              </a:rPr>
              <a:t>n</a:t>
            </a:r>
            <a:r>
              <a:rPr lang="pt-BR" b="0" dirty="0">
                <a:solidFill>
                  <a:srgbClr val="000000"/>
                </a:solidFill>
                <a:effectLst/>
                <a:latin typeface="PragmataPro" pitchFamily="2" charset="0"/>
                <a:ea typeface="PragmataPro" pitchFamily="2" charset="0"/>
                <a:cs typeface="PragmataPro" pitchFamily="2" charset="0"/>
              </a:rPr>
              <a:t>) {</a:t>
            </a:r>
          </a:p>
          <a:p>
            <a:pPr marL="0" indent="0">
              <a:buNone/>
            </a:pPr>
            <a:r>
              <a:rPr lang="pt-BR" b="0" dirty="0">
                <a:solidFill>
                  <a:srgbClr val="000000"/>
                </a:solidFill>
                <a:effectLst/>
                <a:latin typeface="PragmataPro" pitchFamily="2" charset="0"/>
                <a:ea typeface="PragmataPro" pitchFamily="2" charset="0"/>
                <a:cs typeface="PragmataPro" pitchFamily="2" charset="0"/>
              </a:rPr>
              <a:t>        --</a:t>
            </a:r>
            <a:r>
              <a:rPr lang="pt-BR" b="0" dirty="0">
                <a:solidFill>
                  <a:srgbClr val="001080"/>
                </a:solidFill>
                <a:effectLst/>
                <a:latin typeface="PragmataPro" pitchFamily="2" charset="0"/>
                <a:ea typeface="PragmataPro" pitchFamily="2" charset="0"/>
                <a:cs typeface="PragmataPro" pitchFamily="2" charset="0"/>
              </a:rPr>
              <a:t>n</a:t>
            </a:r>
            <a:r>
              <a:rPr lang="pt-BR" b="0" dirty="0">
                <a:solidFill>
                  <a:srgbClr val="000000"/>
                </a:solidFill>
                <a:effectLst/>
                <a:latin typeface="PragmataPro" pitchFamily="2" charset="0"/>
                <a:ea typeface="PragmataPro" pitchFamily="2" charset="0"/>
                <a:cs typeface="PragmataPro" pitchFamily="2" charset="0"/>
              </a:rPr>
              <a:t>;</a:t>
            </a:r>
          </a:p>
          <a:p>
            <a:pPr marL="0" indent="0">
              <a:buNone/>
            </a:pPr>
            <a:r>
              <a:rPr lang="pt-BR" b="0" dirty="0">
                <a:solidFill>
                  <a:srgbClr val="000000"/>
                </a:solidFill>
                <a:effectLst/>
                <a:latin typeface="PragmataPro" pitchFamily="2" charset="0"/>
                <a:ea typeface="PragmataPro" pitchFamily="2" charset="0"/>
                <a:cs typeface="PragmataPro" pitchFamily="2" charset="0"/>
              </a:rPr>
              <a:t>        </a:t>
            </a:r>
            <a:r>
              <a:rPr lang="pt-BR" b="0" dirty="0">
                <a:solidFill>
                  <a:srgbClr val="001080"/>
                </a:solidFill>
                <a:effectLst/>
                <a:latin typeface="PragmataPro" pitchFamily="2" charset="0"/>
                <a:ea typeface="PragmataPro" pitchFamily="2" charset="0"/>
                <a:cs typeface="PragmataPro" pitchFamily="2" charset="0"/>
              </a:rPr>
              <a:t>s</a:t>
            </a:r>
            <a:r>
              <a:rPr lang="pt-BR" b="0" dirty="0">
                <a:solidFill>
                  <a:srgbClr val="000000"/>
                </a:solidFill>
                <a:effectLst/>
                <a:latin typeface="PragmataPro" pitchFamily="2" charset="0"/>
                <a:ea typeface="PragmataPro" pitchFamily="2" charset="0"/>
                <a:cs typeface="PragmataPro" pitchFamily="2" charset="0"/>
              </a:rPr>
              <a:t>[</a:t>
            </a:r>
            <a:r>
              <a:rPr lang="pt-BR" b="0" dirty="0">
                <a:solidFill>
                  <a:srgbClr val="001080"/>
                </a:solidFill>
                <a:effectLst/>
                <a:latin typeface="PragmataPro" pitchFamily="2" charset="0"/>
                <a:ea typeface="PragmataPro" pitchFamily="2" charset="0"/>
                <a:cs typeface="PragmataPro" pitchFamily="2" charset="0"/>
              </a:rPr>
              <a:t>n</a:t>
            </a:r>
            <a:r>
              <a:rPr lang="pt-BR" b="0" dirty="0">
                <a:solidFill>
                  <a:srgbClr val="000000"/>
                </a:solidFill>
                <a:effectLst/>
                <a:latin typeface="PragmataPro" pitchFamily="2" charset="0"/>
                <a:ea typeface="PragmataPro" pitchFamily="2" charset="0"/>
                <a:cs typeface="PragmataPro" pitchFamily="2" charset="0"/>
              </a:rPr>
              <a:t>] = </a:t>
            </a:r>
            <a:r>
              <a:rPr lang="pt-BR" b="0" dirty="0">
                <a:solidFill>
                  <a:srgbClr val="001080"/>
                </a:solidFill>
                <a:effectLst/>
                <a:latin typeface="PragmataPro" pitchFamily="2" charset="0"/>
                <a:ea typeface="PragmataPro" pitchFamily="2" charset="0"/>
                <a:cs typeface="PragmataPro" pitchFamily="2" charset="0"/>
              </a:rPr>
              <a:t>p</a:t>
            </a:r>
            <a:r>
              <a:rPr lang="pt-BR" b="0" dirty="0">
                <a:solidFill>
                  <a:srgbClr val="000000"/>
                </a:solidFill>
                <a:effectLst/>
                <a:latin typeface="PragmataPro" pitchFamily="2" charset="0"/>
                <a:ea typeface="PragmataPro" pitchFamily="2" charset="0"/>
                <a:cs typeface="PragmataPro" pitchFamily="2" charset="0"/>
              </a:rPr>
              <a:t>[</a:t>
            </a:r>
            <a:r>
              <a:rPr lang="pt-BR" b="0" dirty="0">
                <a:solidFill>
                  <a:srgbClr val="001080"/>
                </a:solidFill>
                <a:effectLst/>
                <a:latin typeface="PragmataPro" pitchFamily="2" charset="0"/>
                <a:ea typeface="PragmataPro" pitchFamily="2" charset="0"/>
                <a:cs typeface="PragmataPro" pitchFamily="2" charset="0"/>
              </a:rPr>
              <a:t>n</a:t>
            </a:r>
            <a:r>
              <a:rPr lang="pt-BR" b="0" dirty="0">
                <a:solidFill>
                  <a:srgbClr val="000000"/>
                </a:solidFill>
                <a:effectLst/>
                <a:latin typeface="PragmataPro" pitchFamily="2" charset="0"/>
                <a:ea typeface="PragmataPro" pitchFamily="2" charset="0"/>
                <a:cs typeface="PragmataPro" pitchFamily="2" charset="0"/>
              </a:rPr>
              <a:t>];</a:t>
            </a:r>
          </a:p>
          <a:p>
            <a:pPr marL="0" indent="0">
              <a:buNone/>
            </a:pPr>
            <a:r>
              <a:rPr lang="pt-BR" b="0" dirty="0">
                <a:solidFill>
                  <a:srgbClr val="000000"/>
                </a:solidFill>
                <a:effectLst/>
                <a:latin typeface="PragmataPro" pitchFamily="2" charset="0"/>
                <a:ea typeface="PragmataPro" pitchFamily="2" charset="0"/>
                <a:cs typeface="PragmataPro" pitchFamily="2" charset="0"/>
              </a:rPr>
              <a:t>    }</a:t>
            </a:r>
          </a:p>
          <a:p>
            <a:pPr marL="0" indent="0">
              <a:buNone/>
            </a:pPr>
            <a:r>
              <a:rPr lang="pt-BR" b="0" dirty="0">
                <a:solidFill>
                  <a:srgbClr val="000000"/>
                </a:solidFill>
                <a:effectLst/>
                <a:latin typeface="PragmataPro" pitchFamily="2" charset="0"/>
                <a:ea typeface="PragmataPro" pitchFamily="2" charset="0"/>
                <a:cs typeface="PragmataPro" pitchFamily="2" charset="0"/>
              </a:rPr>
              <a:t>}</a:t>
            </a:r>
          </a:p>
          <a:p>
            <a:pPr marL="0" indent="0">
              <a:buNone/>
            </a:pPr>
            <a:r>
              <a:rPr lang="en-US" dirty="0">
                <a:solidFill>
                  <a:srgbClr val="AF00DB"/>
                </a:solidFill>
                <a:latin typeface="PragmataPro" pitchFamily="2" charset="0"/>
                <a:ea typeface="PragmataPro" pitchFamily="2" charset="0"/>
                <a:cs typeface="PragmataPro" pitchFamily="2" charset="0"/>
              </a:rPr>
              <a:t>return </a:t>
            </a:r>
            <a:r>
              <a:rPr lang="en-US" dirty="0" err="1">
                <a:solidFill>
                  <a:srgbClr val="001080"/>
                </a:solidFill>
                <a:latin typeface="PragmataPro" pitchFamily="2" charset="0"/>
                <a:ea typeface="PragmataPro" pitchFamily="2" charset="0"/>
                <a:cs typeface="PragmataPro" pitchFamily="2" charset="0"/>
              </a:rPr>
              <a:t>dest</a:t>
            </a:r>
            <a:r>
              <a:rPr lang="en-US" dirty="0">
                <a:solidFill>
                  <a:srgbClr val="000000"/>
                </a:solidFill>
                <a:latin typeface="PragmataPro" pitchFamily="2" charset="0"/>
                <a:ea typeface="PragmataPro" pitchFamily="2" charset="0"/>
                <a:cs typeface="PragmataPro" pitchFamily="2" charset="0"/>
              </a:rPr>
              <a:t>;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0B5089-24CF-9C2B-C85F-030A6D9819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5E490BD-61B2-1EF3-3B32-2C23D97872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8880046-F86E-61A6-7518-A71CC7C16C24}"/>
              </a:ext>
            </a:extLst>
          </p:cNvPr>
          <p:cNvSpPr txBox="1">
            <a:spLocks/>
          </p:cNvSpPr>
          <p:nvPr/>
        </p:nvSpPr>
        <p:spPr>
          <a:xfrm>
            <a:off x="457200" y="4138157"/>
            <a:ext cx="8229600" cy="53556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2548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2548"/>
              </a:buClr>
              <a:buFont typeface="Arial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2548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2548"/>
              </a:buClr>
              <a:buFont typeface="Arial"/>
              <a:buChar char="–"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2548"/>
              </a:buClr>
              <a:buFont typeface="Arial"/>
              <a:buChar char="»"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uClibc’s</a:t>
            </a:r>
            <a:r>
              <a:rPr lang="en-US" dirty="0"/>
              <a:t> </a:t>
            </a:r>
            <a:r>
              <a:rPr lang="en-US" dirty="0" err="1">
                <a:solidFill>
                  <a:srgbClr val="795E26"/>
                </a:solidFill>
                <a:latin typeface="PragmataPro" pitchFamily="2" charset="0"/>
                <a:ea typeface="PragmataPro" pitchFamily="2" charset="0"/>
                <a:cs typeface="PragmataPro" pitchFamily="2" charset="0"/>
              </a:rPr>
              <a:t>memmove</a:t>
            </a:r>
            <a:r>
              <a:rPr lang="en-US" dirty="0"/>
              <a:t> is sensitive to memory layout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78187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60EC0-AC51-9788-0CB4-8A68C39DA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&amp; Conclusion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72D3FD-0F7C-9778-0E42-ECEB0DF15B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memory allocator has significant impact on dynamic symbolic execution</a:t>
            </a:r>
          </a:p>
          <a:p>
            <a:endParaRPr lang="en-US" dirty="0"/>
          </a:p>
          <a:p>
            <a:r>
              <a:rPr lang="en-US" dirty="0"/>
              <a:t>We implemented </a:t>
            </a:r>
            <a:r>
              <a:rPr lang="en-US" cap="small" dirty="0" err="1"/>
              <a:t>KDAlloc</a:t>
            </a:r>
            <a:r>
              <a:rPr lang="en-US" dirty="0"/>
              <a:t> in KLEE and show:</a:t>
            </a:r>
          </a:p>
          <a:p>
            <a:pPr lvl="1"/>
            <a:r>
              <a:rPr lang="en-US" dirty="0"/>
              <a:t>Performance and memory consumption are not impacted negatively</a:t>
            </a:r>
          </a:p>
          <a:p>
            <a:pPr lvl="1"/>
            <a:r>
              <a:rPr lang="en-US" dirty="0"/>
              <a:t>Use-after-free detection is improved (general benefit)</a:t>
            </a:r>
          </a:p>
          <a:p>
            <a:pPr lvl="1"/>
            <a:r>
              <a:rPr lang="en-US" dirty="0"/>
              <a:t>Specific benefits for multiple DSE-based techniques</a:t>
            </a:r>
          </a:p>
          <a:p>
            <a:endParaRPr lang="en-US" dirty="0"/>
          </a:p>
          <a:p>
            <a:r>
              <a:rPr lang="en-US" cap="small" dirty="0" err="1"/>
              <a:t>KDAlloc</a:t>
            </a:r>
            <a:r>
              <a:rPr lang="en-US" cap="small" dirty="0"/>
              <a:t> </a:t>
            </a:r>
            <a:r>
              <a:rPr lang="en-US" dirty="0"/>
              <a:t>is becoming part of mainline KLEE!</a:t>
            </a:r>
            <a:endParaRPr lang="en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3696A3-F99B-C0A6-977F-46025E401F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882328-B336-65B4-1552-B5DF3CCFDC7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09880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3B6BC8D-60F0-CA54-25A4-ED199014884B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 dirty="0">
                <a:solidFill>
                  <a:srgbClr val="0000FF"/>
                </a:solidFill>
                <a:effectLst/>
                <a:latin typeface="PragmataPro" pitchFamily="2" charset="0"/>
                <a:ea typeface="PragmataPro" pitchFamily="2" charset="0"/>
                <a:cs typeface="PragmataPro" pitchFamily="2" charset="0"/>
              </a:rPr>
              <a:t>char</a:t>
            </a:r>
            <a:r>
              <a:rPr lang="en-US" b="0" dirty="0">
                <a:solidFill>
                  <a:srgbClr val="000000"/>
                </a:solidFill>
                <a:effectLst/>
                <a:latin typeface="PragmataPro" pitchFamily="2" charset="0"/>
                <a:ea typeface="PragmataPro" pitchFamily="2" charset="0"/>
                <a:cs typeface="PragmataPro" pitchFamily="2" charset="0"/>
              </a:rPr>
              <a:t> *</a:t>
            </a:r>
            <a:r>
              <a:rPr lang="en-US" b="0" dirty="0" err="1">
                <a:solidFill>
                  <a:srgbClr val="795E26"/>
                </a:solidFill>
                <a:effectLst/>
                <a:latin typeface="PragmataPro" pitchFamily="2" charset="0"/>
                <a:ea typeface="PragmataPro" pitchFamily="2" charset="0"/>
                <a:cs typeface="PragmataPro" pitchFamily="2" charset="0"/>
              </a:rPr>
              <a:t>mallocfree</a:t>
            </a:r>
            <a:r>
              <a:rPr lang="en-US" b="0" dirty="0">
                <a:solidFill>
                  <a:srgbClr val="000000"/>
                </a:solidFill>
                <a:effectLst/>
                <a:latin typeface="PragmataPro" pitchFamily="2" charset="0"/>
                <a:ea typeface="PragmataPro" pitchFamily="2" charset="0"/>
                <a:cs typeface="PragmataPro" pitchFamily="2" charset="0"/>
              </a:rPr>
              <a:t>() {</a:t>
            </a:r>
          </a:p>
          <a:p>
            <a:pPr marL="0" indent="0">
              <a:buNone/>
            </a:pPr>
            <a:r>
              <a:rPr lang="en-US" b="0" dirty="0">
                <a:solidFill>
                  <a:srgbClr val="000000"/>
                </a:solidFill>
                <a:effectLst/>
                <a:latin typeface="PragmataPro" pitchFamily="2" charset="0"/>
                <a:ea typeface="PragmataPro" pitchFamily="2" charset="0"/>
                <a:cs typeface="PragmataPro" pitchFamily="2" charset="0"/>
              </a:rPr>
              <a:t>    </a:t>
            </a:r>
            <a:r>
              <a:rPr lang="en-US" b="0" dirty="0">
                <a:solidFill>
                  <a:srgbClr val="0000FF"/>
                </a:solidFill>
                <a:effectLst/>
                <a:latin typeface="PragmataPro" pitchFamily="2" charset="0"/>
                <a:ea typeface="PragmataPro" pitchFamily="2" charset="0"/>
                <a:cs typeface="PragmataPro" pitchFamily="2" charset="0"/>
              </a:rPr>
              <a:t>char</a:t>
            </a:r>
            <a:r>
              <a:rPr lang="en-US" b="0" dirty="0">
                <a:solidFill>
                  <a:srgbClr val="000000"/>
                </a:solidFill>
                <a:effectLst/>
                <a:latin typeface="PragmataPro" pitchFamily="2" charset="0"/>
                <a:ea typeface="PragmataPro" pitchFamily="2" charset="0"/>
                <a:cs typeface="PragmataPro" pitchFamily="2" charset="0"/>
              </a:rPr>
              <a:t> *</a:t>
            </a:r>
            <a:r>
              <a:rPr lang="en-US" b="0" dirty="0">
                <a:solidFill>
                  <a:srgbClr val="001080"/>
                </a:solidFill>
                <a:effectLst/>
                <a:latin typeface="PragmataPro" pitchFamily="2" charset="0"/>
                <a:ea typeface="PragmataPro" pitchFamily="2" charset="0"/>
                <a:cs typeface="PragmataPro" pitchFamily="2" charset="0"/>
              </a:rPr>
              <a:t>s</a:t>
            </a:r>
            <a:r>
              <a:rPr lang="en-US" b="0" dirty="0">
                <a:solidFill>
                  <a:srgbClr val="000000"/>
                </a:solidFill>
                <a:effectLst/>
                <a:latin typeface="PragmataPro" pitchFamily="2" charset="0"/>
                <a:ea typeface="PragmataPro" pitchFamily="2" charset="0"/>
                <a:cs typeface="PragmataPro" pitchFamily="2" charset="0"/>
              </a:rPr>
              <a:t> = </a:t>
            </a:r>
            <a:r>
              <a:rPr lang="en-US" b="0" dirty="0" err="1">
                <a:solidFill>
                  <a:srgbClr val="795E26"/>
                </a:solidFill>
                <a:effectLst/>
                <a:latin typeface="PragmataPro" pitchFamily="2" charset="0"/>
                <a:ea typeface="PragmataPro" pitchFamily="2" charset="0"/>
                <a:cs typeface="PragmataPro" pitchFamily="2" charset="0"/>
              </a:rPr>
              <a:t>strdup</a:t>
            </a:r>
            <a:r>
              <a:rPr lang="en-US" b="0" dirty="0">
                <a:solidFill>
                  <a:srgbClr val="000000"/>
                </a:solidFill>
                <a:effectLst/>
                <a:latin typeface="PragmataPro" pitchFamily="2" charset="0"/>
                <a:ea typeface="PragmataPro" pitchFamily="2" charset="0"/>
                <a:cs typeface="PragmataPro" pitchFamily="2" charset="0"/>
              </a:rPr>
              <a:t>(</a:t>
            </a:r>
            <a:r>
              <a:rPr lang="en-US" b="0" dirty="0">
                <a:solidFill>
                  <a:srgbClr val="A31515"/>
                </a:solidFill>
                <a:effectLst/>
                <a:latin typeface="PragmataPro" pitchFamily="2" charset="0"/>
                <a:ea typeface="PragmataPro" pitchFamily="2" charset="0"/>
                <a:cs typeface="PragmataPro" pitchFamily="2" charset="0"/>
              </a:rPr>
              <a:t>"A"</a:t>
            </a:r>
            <a:r>
              <a:rPr lang="en-US" b="0" dirty="0">
                <a:solidFill>
                  <a:srgbClr val="000000"/>
                </a:solidFill>
                <a:effectLst/>
                <a:latin typeface="PragmataPro" pitchFamily="2" charset="0"/>
                <a:ea typeface="PragmataPro" pitchFamily="2" charset="0"/>
                <a:cs typeface="PragmataPro" pitchFamily="2" charset="0"/>
              </a:rPr>
              <a:t>);</a:t>
            </a:r>
          </a:p>
          <a:p>
            <a:pPr marL="0" indent="0">
              <a:buNone/>
            </a:pPr>
            <a:r>
              <a:rPr lang="en-US" b="0" dirty="0">
                <a:solidFill>
                  <a:srgbClr val="000000"/>
                </a:solidFill>
                <a:effectLst/>
                <a:latin typeface="PragmataPro" pitchFamily="2" charset="0"/>
                <a:ea typeface="PragmataPro" pitchFamily="2" charset="0"/>
                <a:cs typeface="PragmataPro" pitchFamily="2" charset="0"/>
              </a:rPr>
              <a:t>    </a:t>
            </a:r>
            <a:r>
              <a:rPr lang="en-US" b="0" dirty="0">
                <a:solidFill>
                  <a:srgbClr val="795E26"/>
                </a:solidFill>
                <a:effectLst/>
                <a:latin typeface="PragmataPro" pitchFamily="2" charset="0"/>
                <a:ea typeface="PragmataPro" pitchFamily="2" charset="0"/>
                <a:cs typeface="PragmataPro" pitchFamily="2" charset="0"/>
              </a:rPr>
              <a:t>free</a:t>
            </a:r>
            <a:r>
              <a:rPr lang="en-US" b="0" dirty="0">
                <a:solidFill>
                  <a:srgbClr val="000000"/>
                </a:solidFill>
                <a:effectLst/>
                <a:latin typeface="PragmataPro" pitchFamily="2" charset="0"/>
                <a:ea typeface="PragmataPro" pitchFamily="2" charset="0"/>
                <a:cs typeface="PragmataPro" pitchFamily="2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PragmataPro" pitchFamily="2" charset="0"/>
                <a:ea typeface="PragmataPro" pitchFamily="2" charset="0"/>
                <a:cs typeface="PragmataPro" pitchFamily="2" charset="0"/>
              </a:rPr>
              <a:t>s</a:t>
            </a:r>
            <a:r>
              <a:rPr lang="en-US" b="0" dirty="0">
                <a:solidFill>
                  <a:srgbClr val="000000"/>
                </a:solidFill>
                <a:effectLst/>
                <a:latin typeface="PragmataPro" pitchFamily="2" charset="0"/>
                <a:ea typeface="PragmataPro" pitchFamily="2" charset="0"/>
                <a:cs typeface="PragmataPro" pitchFamily="2" charset="0"/>
              </a:rPr>
              <a:t>);</a:t>
            </a:r>
          </a:p>
          <a:p>
            <a:pPr marL="0" indent="0">
              <a:buNone/>
            </a:pPr>
            <a:r>
              <a:rPr lang="en-US" b="0" dirty="0">
                <a:solidFill>
                  <a:srgbClr val="000000"/>
                </a:solidFill>
                <a:effectLst/>
                <a:latin typeface="PragmataPro" pitchFamily="2" charset="0"/>
                <a:ea typeface="PragmataPro" pitchFamily="2" charset="0"/>
                <a:cs typeface="PragmataPro" pitchFamily="2" charset="0"/>
              </a:rPr>
              <a:t>    </a:t>
            </a:r>
            <a:r>
              <a:rPr lang="en-US" b="0" dirty="0">
                <a:solidFill>
                  <a:srgbClr val="0000FF"/>
                </a:solidFill>
                <a:effectLst/>
                <a:latin typeface="PragmataPro" pitchFamily="2" charset="0"/>
                <a:ea typeface="PragmataPro" pitchFamily="2" charset="0"/>
                <a:cs typeface="PragmataPro" pitchFamily="2" charset="0"/>
              </a:rPr>
              <a:t>char</a:t>
            </a:r>
            <a:r>
              <a:rPr lang="en-US" b="0" dirty="0">
                <a:solidFill>
                  <a:srgbClr val="000000"/>
                </a:solidFill>
                <a:effectLst/>
                <a:latin typeface="PragmataPro" pitchFamily="2" charset="0"/>
                <a:ea typeface="PragmataPro" pitchFamily="2" charset="0"/>
                <a:cs typeface="PragmataPro" pitchFamily="2" charset="0"/>
              </a:rPr>
              <a:t> *</a:t>
            </a:r>
            <a:r>
              <a:rPr lang="en-US" b="0" dirty="0">
                <a:solidFill>
                  <a:srgbClr val="001080"/>
                </a:solidFill>
                <a:effectLst/>
                <a:latin typeface="PragmataPro" pitchFamily="2" charset="0"/>
                <a:ea typeface="PragmataPro" pitchFamily="2" charset="0"/>
                <a:cs typeface="PragmataPro" pitchFamily="2" charset="0"/>
              </a:rPr>
              <a:t>t</a:t>
            </a:r>
            <a:r>
              <a:rPr lang="en-US" b="0" dirty="0">
                <a:solidFill>
                  <a:srgbClr val="000000"/>
                </a:solidFill>
                <a:effectLst/>
                <a:latin typeface="PragmataPro" pitchFamily="2" charset="0"/>
                <a:ea typeface="PragmataPro" pitchFamily="2" charset="0"/>
                <a:cs typeface="PragmataPro" pitchFamily="2" charset="0"/>
              </a:rPr>
              <a:t> = </a:t>
            </a:r>
            <a:r>
              <a:rPr lang="en-US" b="0" dirty="0" err="1">
                <a:solidFill>
                  <a:srgbClr val="795E26"/>
                </a:solidFill>
                <a:effectLst/>
                <a:latin typeface="PragmataPro" pitchFamily="2" charset="0"/>
                <a:ea typeface="PragmataPro" pitchFamily="2" charset="0"/>
                <a:cs typeface="PragmataPro" pitchFamily="2" charset="0"/>
              </a:rPr>
              <a:t>strdup</a:t>
            </a:r>
            <a:r>
              <a:rPr lang="en-US" b="0" dirty="0">
                <a:solidFill>
                  <a:srgbClr val="000000"/>
                </a:solidFill>
                <a:effectLst/>
                <a:latin typeface="PragmataPro" pitchFamily="2" charset="0"/>
                <a:ea typeface="PragmataPro" pitchFamily="2" charset="0"/>
                <a:cs typeface="PragmataPro" pitchFamily="2" charset="0"/>
              </a:rPr>
              <a:t>(</a:t>
            </a:r>
            <a:r>
              <a:rPr lang="en-US" b="0" dirty="0">
                <a:solidFill>
                  <a:srgbClr val="A31515"/>
                </a:solidFill>
                <a:effectLst/>
                <a:latin typeface="PragmataPro" pitchFamily="2" charset="0"/>
                <a:ea typeface="PragmataPro" pitchFamily="2" charset="0"/>
                <a:cs typeface="PragmataPro" pitchFamily="2" charset="0"/>
              </a:rPr>
              <a:t>"B"</a:t>
            </a:r>
            <a:r>
              <a:rPr lang="en-US" b="0" dirty="0">
                <a:solidFill>
                  <a:srgbClr val="000000"/>
                </a:solidFill>
                <a:effectLst/>
                <a:latin typeface="PragmataPro" pitchFamily="2" charset="0"/>
                <a:ea typeface="PragmataPro" pitchFamily="2" charset="0"/>
                <a:cs typeface="PragmataPro" pitchFamily="2" charset="0"/>
              </a:rPr>
              <a:t>);</a:t>
            </a:r>
          </a:p>
          <a:p>
            <a:pPr marL="0" indent="0">
              <a:buNone/>
            </a:pPr>
            <a:r>
              <a:rPr lang="en-US" b="0" dirty="0">
                <a:solidFill>
                  <a:srgbClr val="000000"/>
                </a:solidFill>
                <a:effectLst/>
                <a:latin typeface="PragmataPro" pitchFamily="2" charset="0"/>
                <a:ea typeface="PragmataPro" pitchFamily="2" charset="0"/>
                <a:cs typeface="PragmataPro" pitchFamily="2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PragmataPro" pitchFamily="2" charset="0"/>
                <a:ea typeface="PragmataPro" pitchFamily="2" charset="0"/>
                <a:cs typeface="PragmataPro" pitchFamily="2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latin typeface="PragmataPro" pitchFamily="2" charset="0"/>
                <a:ea typeface="PragmataPro" pitchFamily="2" charset="0"/>
                <a:cs typeface="PragmataPro" pitchFamily="2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PragmataPro" pitchFamily="2" charset="0"/>
                <a:ea typeface="PragmataPro" pitchFamily="2" charset="0"/>
                <a:cs typeface="PragmataPro" pitchFamily="2" charset="0"/>
              </a:rPr>
              <a:t>s</a:t>
            </a:r>
            <a:r>
              <a:rPr lang="en-US" b="0" dirty="0">
                <a:solidFill>
                  <a:srgbClr val="000000"/>
                </a:solidFill>
                <a:effectLst/>
                <a:latin typeface="PragmataPro" pitchFamily="2" charset="0"/>
                <a:ea typeface="PragmataPro" pitchFamily="2" charset="0"/>
                <a:cs typeface="PragmataPro" pitchFamily="2" charset="0"/>
              </a:rPr>
              <a:t>;</a:t>
            </a:r>
          </a:p>
          <a:p>
            <a:pPr marL="0" indent="0">
              <a:buNone/>
            </a:pPr>
            <a:r>
              <a:rPr lang="en-US" b="0" dirty="0">
                <a:solidFill>
                  <a:srgbClr val="000000"/>
                </a:solidFill>
                <a:effectLst/>
                <a:latin typeface="PragmataPro" pitchFamily="2" charset="0"/>
                <a:ea typeface="PragmataPro" pitchFamily="2" charset="0"/>
                <a:cs typeface="PragmataPro" pitchFamily="2" charset="0"/>
              </a:rPr>
              <a:t>}</a:t>
            </a:r>
          </a:p>
          <a:p>
            <a:pPr marL="0" indent="0">
              <a:buNone/>
            </a:pPr>
            <a:endParaRPr lang="en-D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DB971B2-1202-5178-59DB-8450E016A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Guaranteed Use-After-Free Behavior</a:t>
            </a:r>
            <a:endParaRPr lang="en-D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926CB2-3F14-00A8-C195-5B32080A305E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 dirty="0">
                <a:solidFill>
                  <a:srgbClr val="0000FF"/>
                </a:solidFill>
                <a:effectLst/>
                <a:latin typeface="PragmataPro" pitchFamily="2" charset="0"/>
                <a:ea typeface="PragmataPro" pitchFamily="2" charset="0"/>
                <a:cs typeface="PragmataPro" pitchFamily="2" charset="0"/>
              </a:rPr>
              <a:t>int</a:t>
            </a:r>
            <a:r>
              <a:rPr lang="en-US" b="0" dirty="0">
                <a:solidFill>
                  <a:srgbClr val="000000"/>
                </a:solidFill>
                <a:effectLst/>
                <a:latin typeface="PragmataPro" pitchFamily="2" charset="0"/>
                <a:ea typeface="PragmataPro" pitchFamily="2" charset="0"/>
                <a:cs typeface="PragmataPro" pitchFamily="2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PragmataPro" pitchFamily="2" charset="0"/>
                <a:ea typeface="PragmataPro" pitchFamily="2" charset="0"/>
                <a:cs typeface="PragmataPro" pitchFamily="2" charset="0"/>
              </a:rPr>
              <a:t>main</a:t>
            </a:r>
            <a:r>
              <a:rPr lang="en-US" b="0" dirty="0">
                <a:solidFill>
                  <a:srgbClr val="000000"/>
                </a:solidFill>
                <a:effectLst/>
                <a:latin typeface="PragmataPro" pitchFamily="2" charset="0"/>
                <a:ea typeface="PragmataPro" pitchFamily="2" charset="0"/>
                <a:cs typeface="PragmataPro" pitchFamily="2" charset="0"/>
              </a:rPr>
              <a:t>(</a:t>
            </a:r>
            <a:r>
              <a:rPr lang="en-US" b="0" dirty="0">
                <a:solidFill>
                  <a:srgbClr val="0000FF"/>
                </a:solidFill>
                <a:effectLst/>
                <a:latin typeface="PragmataPro" pitchFamily="2" charset="0"/>
                <a:ea typeface="PragmataPro" pitchFamily="2" charset="0"/>
                <a:cs typeface="PragmataPro" pitchFamily="2" charset="0"/>
              </a:rPr>
              <a:t>void</a:t>
            </a:r>
            <a:r>
              <a:rPr lang="en-US" b="0" dirty="0">
                <a:solidFill>
                  <a:srgbClr val="000000"/>
                </a:solidFill>
                <a:effectLst/>
                <a:latin typeface="PragmataPro" pitchFamily="2" charset="0"/>
                <a:ea typeface="PragmataPro" pitchFamily="2" charset="0"/>
                <a:cs typeface="PragmataPro" pitchFamily="2" charset="0"/>
              </a:rPr>
              <a:t>) {</a:t>
            </a:r>
          </a:p>
          <a:p>
            <a:pPr marL="0" indent="0">
              <a:buNone/>
            </a:pPr>
            <a:r>
              <a:rPr lang="en-US" b="0" dirty="0">
                <a:solidFill>
                  <a:srgbClr val="000000"/>
                </a:solidFill>
                <a:effectLst/>
                <a:latin typeface="PragmataPro" pitchFamily="2" charset="0"/>
                <a:ea typeface="PragmataPro" pitchFamily="2" charset="0"/>
                <a:cs typeface="PragmataPro" pitchFamily="2" charset="0"/>
              </a:rPr>
              <a:t>    </a:t>
            </a:r>
            <a:r>
              <a:rPr lang="en-US" b="0" dirty="0">
                <a:solidFill>
                  <a:srgbClr val="0000FF"/>
                </a:solidFill>
                <a:effectLst/>
                <a:latin typeface="PragmataPro" pitchFamily="2" charset="0"/>
                <a:ea typeface="PragmataPro" pitchFamily="2" charset="0"/>
                <a:cs typeface="PragmataPro" pitchFamily="2" charset="0"/>
              </a:rPr>
              <a:t>char</a:t>
            </a:r>
            <a:r>
              <a:rPr lang="en-US" b="0" dirty="0">
                <a:solidFill>
                  <a:srgbClr val="000000"/>
                </a:solidFill>
                <a:effectLst/>
                <a:latin typeface="PragmataPro" pitchFamily="2" charset="0"/>
                <a:ea typeface="PragmataPro" pitchFamily="2" charset="0"/>
                <a:cs typeface="PragmataPro" pitchFamily="2" charset="0"/>
              </a:rPr>
              <a:t> *</a:t>
            </a:r>
            <a:r>
              <a:rPr lang="en-US" b="0" dirty="0">
                <a:solidFill>
                  <a:srgbClr val="001080"/>
                </a:solidFill>
                <a:effectLst/>
                <a:latin typeface="PragmataPro" pitchFamily="2" charset="0"/>
                <a:ea typeface="PragmataPro" pitchFamily="2" charset="0"/>
                <a:cs typeface="PragmataPro" pitchFamily="2" charset="0"/>
              </a:rPr>
              <a:t>s</a:t>
            </a:r>
            <a:r>
              <a:rPr lang="en-US" b="0" dirty="0">
                <a:solidFill>
                  <a:srgbClr val="000000"/>
                </a:solidFill>
                <a:effectLst/>
                <a:latin typeface="PragmataPro" pitchFamily="2" charset="0"/>
                <a:ea typeface="PragmataPro" pitchFamily="2" charset="0"/>
                <a:cs typeface="PragmataPro" pitchFamily="2" charset="0"/>
              </a:rPr>
              <a:t> = </a:t>
            </a:r>
            <a:r>
              <a:rPr lang="en-US" b="0" dirty="0" err="1">
                <a:solidFill>
                  <a:srgbClr val="795E26"/>
                </a:solidFill>
                <a:effectLst/>
                <a:latin typeface="PragmataPro" pitchFamily="2" charset="0"/>
                <a:ea typeface="PragmataPro" pitchFamily="2" charset="0"/>
                <a:cs typeface="PragmataPro" pitchFamily="2" charset="0"/>
              </a:rPr>
              <a:t>mallocfree</a:t>
            </a:r>
            <a:r>
              <a:rPr lang="en-US" b="0" dirty="0">
                <a:solidFill>
                  <a:srgbClr val="000000"/>
                </a:solidFill>
                <a:effectLst/>
                <a:latin typeface="PragmataPro" pitchFamily="2" charset="0"/>
                <a:ea typeface="PragmataPro" pitchFamily="2" charset="0"/>
                <a:cs typeface="PragmataPro" pitchFamily="2" charset="0"/>
              </a:rPr>
              <a:t>();</a:t>
            </a:r>
          </a:p>
          <a:p>
            <a:pPr marL="0" indent="0">
              <a:buNone/>
            </a:pPr>
            <a:r>
              <a:rPr lang="en-US" b="0" dirty="0">
                <a:solidFill>
                  <a:srgbClr val="000000"/>
                </a:solidFill>
                <a:effectLst/>
                <a:latin typeface="PragmataPro" pitchFamily="2" charset="0"/>
                <a:ea typeface="PragmataPro" pitchFamily="2" charset="0"/>
                <a:cs typeface="PragmataPro" pitchFamily="2" charset="0"/>
              </a:rPr>
              <a:t>    </a:t>
            </a:r>
            <a:r>
              <a:rPr lang="en-US" b="0" dirty="0">
                <a:solidFill>
                  <a:srgbClr val="795E26"/>
                </a:solidFill>
                <a:effectLst/>
                <a:latin typeface="PragmataPro" pitchFamily="2" charset="0"/>
                <a:ea typeface="PragmataPro" pitchFamily="2" charset="0"/>
                <a:cs typeface="PragmataPro" pitchFamily="2" charset="0"/>
              </a:rPr>
              <a:t>puts</a:t>
            </a:r>
            <a:r>
              <a:rPr lang="en-US" b="0" dirty="0">
                <a:solidFill>
                  <a:srgbClr val="000000"/>
                </a:solidFill>
                <a:effectLst/>
                <a:latin typeface="PragmataPro" pitchFamily="2" charset="0"/>
                <a:ea typeface="PragmataPro" pitchFamily="2" charset="0"/>
                <a:cs typeface="PragmataPro" pitchFamily="2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PragmataPro" pitchFamily="2" charset="0"/>
                <a:ea typeface="PragmataPro" pitchFamily="2" charset="0"/>
                <a:cs typeface="PragmataPro" pitchFamily="2" charset="0"/>
              </a:rPr>
              <a:t>s</a:t>
            </a:r>
            <a:r>
              <a:rPr lang="en-US" b="0" dirty="0">
                <a:solidFill>
                  <a:srgbClr val="000000"/>
                </a:solidFill>
                <a:effectLst/>
                <a:latin typeface="PragmataPro" pitchFamily="2" charset="0"/>
                <a:ea typeface="PragmataPro" pitchFamily="2" charset="0"/>
                <a:cs typeface="PragmataPro" pitchFamily="2" charset="0"/>
              </a:rPr>
              <a:t>);</a:t>
            </a:r>
          </a:p>
          <a:p>
            <a:pPr marL="0" indent="0">
              <a:buNone/>
            </a:pPr>
            <a:r>
              <a:rPr lang="en-US" b="0" dirty="0">
                <a:solidFill>
                  <a:srgbClr val="000000"/>
                </a:solidFill>
                <a:effectLst/>
                <a:latin typeface="PragmataPro" pitchFamily="2" charset="0"/>
                <a:ea typeface="PragmataPro" pitchFamily="2" charset="0"/>
                <a:cs typeface="PragmataPro" pitchFamily="2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PragmataPro" pitchFamily="2" charset="0"/>
                <a:ea typeface="PragmataPro" pitchFamily="2" charset="0"/>
                <a:cs typeface="PragmataPro" pitchFamily="2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latin typeface="PragmataPro" pitchFamily="2" charset="0"/>
                <a:ea typeface="PragmataPro" pitchFamily="2" charset="0"/>
                <a:cs typeface="PragmataPro" pitchFamily="2" charset="0"/>
              </a:rPr>
              <a:t> </a:t>
            </a:r>
            <a:r>
              <a:rPr lang="en-US" b="0" dirty="0">
                <a:solidFill>
                  <a:srgbClr val="098658"/>
                </a:solidFill>
                <a:effectLst/>
                <a:latin typeface="PragmataPro" pitchFamily="2" charset="0"/>
                <a:ea typeface="PragmataPro" pitchFamily="2" charset="0"/>
                <a:cs typeface="PragmataPro" pitchFamily="2" charset="0"/>
              </a:rPr>
              <a:t>0</a:t>
            </a:r>
            <a:r>
              <a:rPr lang="en-US" b="0" dirty="0">
                <a:solidFill>
                  <a:srgbClr val="000000"/>
                </a:solidFill>
                <a:effectLst/>
                <a:latin typeface="PragmataPro" pitchFamily="2" charset="0"/>
                <a:ea typeface="PragmataPro" pitchFamily="2" charset="0"/>
                <a:cs typeface="PragmataPro" pitchFamily="2" charset="0"/>
              </a:rPr>
              <a:t>;</a:t>
            </a:r>
          </a:p>
          <a:p>
            <a:pPr marL="0" indent="0">
              <a:buNone/>
            </a:pPr>
            <a:r>
              <a:rPr lang="en-US" b="0" dirty="0">
                <a:solidFill>
                  <a:srgbClr val="000000"/>
                </a:solidFill>
                <a:effectLst/>
                <a:latin typeface="PragmataPro" pitchFamily="2" charset="0"/>
                <a:ea typeface="PragmataPro" pitchFamily="2" charset="0"/>
                <a:cs typeface="PragmataPro" pitchFamily="2" charset="0"/>
              </a:rPr>
              <a:t>}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0B5089-24CF-9C2B-C85F-030A6D9819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5E490BD-61B2-1EF3-3B32-2C23D97872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8880046-F86E-61A6-7518-A71CC7C16C24}"/>
              </a:ext>
            </a:extLst>
          </p:cNvPr>
          <p:cNvSpPr txBox="1">
            <a:spLocks/>
          </p:cNvSpPr>
          <p:nvPr/>
        </p:nvSpPr>
        <p:spPr>
          <a:xfrm>
            <a:off x="457200" y="3837810"/>
            <a:ext cx="8229600" cy="53556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2548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2548"/>
              </a:buClr>
              <a:buFont typeface="Arial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2548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2548"/>
              </a:buClr>
              <a:buFont typeface="Arial"/>
              <a:buChar char="–"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2548"/>
              </a:buClr>
              <a:buFont typeface="Arial"/>
              <a:buChar char="»"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cap="small" dirty="0" err="1"/>
              <a:t>KDAlloc</a:t>
            </a:r>
            <a:r>
              <a:rPr lang="en-US" dirty="0"/>
              <a:t> guarantees detection when quarantine is enabled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799734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B24F7-2D71-30BD-0C0A-37D107145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 Structure with </a:t>
            </a:r>
            <a:r>
              <a:rPr lang="en-US" dirty="0" err="1"/>
              <a:t>KDAlloc</a:t>
            </a:r>
            <a:endParaRPr lang="en-DE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C22B24B-EC74-ADC9-419F-E30D4AF95D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81386"/>
            <a:ext cx="8229600" cy="281454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CF37D0-F718-EDBE-14A3-07D652CF70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7261B8-AC4B-AB42-858F-32EF2790115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8414078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B24F7-2D71-30BD-0C0A-37D107145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 Structure without </a:t>
            </a:r>
            <a:r>
              <a:rPr lang="en-US" dirty="0" err="1"/>
              <a:t>KDAlloc</a:t>
            </a:r>
            <a:endParaRPr lang="en-DE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C22B24B-EC74-ADC9-419F-E30D4AF95D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457200" y="1681386"/>
            <a:ext cx="8229600" cy="239397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CF37D0-F718-EDBE-14A3-07D652CF70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7261B8-AC4B-AB42-858F-32EF2790115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192056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D3B5598-50D5-5606-3AF2-E0EBC2AB69CE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 dirty="0">
                <a:solidFill>
                  <a:srgbClr val="0000FF"/>
                </a:solidFill>
                <a:effectLst/>
                <a:latin typeface="PragmataPro" pitchFamily="2" charset="0"/>
                <a:ea typeface="PragmataPro" pitchFamily="2" charset="0"/>
                <a:cs typeface="PragmataPro" pitchFamily="2" charset="0"/>
              </a:rPr>
              <a:t>int</a:t>
            </a:r>
            <a:r>
              <a:rPr lang="en-US" b="0" dirty="0">
                <a:solidFill>
                  <a:srgbClr val="000000"/>
                </a:solidFill>
                <a:effectLst/>
                <a:latin typeface="PragmataPro" pitchFamily="2" charset="0"/>
                <a:ea typeface="PragmataPro" pitchFamily="2" charset="0"/>
                <a:cs typeface="PragmataPro" pitchFamily="2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PragmataPro" pitchFamily="2" charset="0"/>
                <a:ea typeface="PragmataPro" pitchFamily="2" charset="0"/>
                <a:cs typeface="PragmataPro" pitchFamily="2" charset="0"/>
              </a:rPr>
              <a:t>x</a:t>
            </a:r>
            <a:r>
              <a:rPr lang="en-US" b="0" dirty="0">
                <a:solidFill>
                  <a:srgbClr val="000000"/>
                </a:solidFill>
                <a:effectLst/>
                <a:latin typeface="PragmataPro" pitchFamily="2" charset="0"/>
                <a:ea typeface="PragmataPro" pitchFamily="2" charset="0"/>
                <a:cs typeface="PragmataPro" pitchFamily="2" charset="0"/>
              </a:rPr>
              <a:t> = </a:t>
            </a:r>
            <a:r>
              <a:rPr lang="en-US" b="0" dirty="0">
                <a:solidFill>
                  <a:srgbClr val="795E26"/>
                </a:solidFill>
                <a:effectLst/>
                <a:latin typeface="PragmataPro" pitchFamily="2" charset="0"/>
                <a:ea typeface="PragmataPro" pitchFamily="2" charset="0"/>
                <a:cs typeface="PragmataPro" pitchFamily="2" charset="0"/>
              </a:rPr>
              <a:t>input</a:t>
            </a:r>
            <a:r>
              <a:rPr lang="en-US" b="0" dirty="0">
                <a:solidFill>
                  <a:srgbClr val="000000"/>
                </a:solidFill>
                <a:effectLst/>
                <a:latin typeface="PragmataPro" pitchFamily="2" charset="0"/>
                <a:ea typeface="PragmataPro" pitchFamily="2" charset="0"/>
                <a:cs typeface="PragmataPro" pitchFamily="2" charset="0"/>
              </a:rPr>
              <a:t>();</a:t>
            </a:r>
          </a:p>
          <a:p>
            <a:pPr marL="0" indent="0">
              <a:buNone/>
            </a:pPr>
            <a:r>
              <a:rPr lang="en-US" b="0" dirty="0">
                <a:solidFill>
                  <a:srgbClr val="AF00DB"/>
                </a:solidFill>
                <a:effectLst/>
                <a:latin typeface="PragmataPro" pitchFamily="2" charset="0"/>
                <a:ea typeface="PragmataPro" pitchFamily="2" charset="0"/>
                <a:cs typeface="PragmataPro" pitchFamily="2" charset="0"/>
              </a:rPr>
              <a:t>if</a:t>
            </a:r>
            <a:r>
              <a:rPr lang="en-US" b="0" dirty="0">
                <a:solidFill>
                  <a:srgbClr val="000000"/>
                </a:solidFill>
                <a:effectLst/>
                <a:latin typeface="PragmataPro" pitchFamily="2" charset="0"/>
                <a:ea typeface="PragmataPro" pitchFamily="2" charset="0"/>
                <a:cs typeface="PragmataPro" pitchFamily="2" charset="0"/>
              </a:rPr>
              <a:t> (</a:t>
            </a:r>
            <a:r>
              <a:rPr lang="en-US" b="0" dirty="0">
                <a:solidFill>
                  <a:srgbClr val="001080"/>
                </a:solidFill>
                <a:effectLst/>
                <a:latin typeface="PragmataPro" pitchFamily="2" charset="0"/>
                <a:ea typeface="PragmataPro" pitchFamily="2" charset="0"/>
                <a:cs typeface="PragmataPro" pitchFamily="2" charset="0"/>
              </a:rPr>
              <a:t>x</a:t>
            </a:r>
            <a:r>
              <a:rPr lang="en-US" b="0" dirty="0">
                <a:solidFill>
                  <a:srgbClr val="000000"/>
                </a:solidFill>
                <a:effectLst/>
                <a:latin typeface="PragmataPro" pitchFamily="2" charset="0"/>
                <a:ea typeface="PragmataPro" pitchFamily="2" charset="0"/>
                <a:cs typeface="PragmataPro" pitchFamily="2" charset="0"/>
              </a:rPr>
              <a:t> == </a:t>
            </a:r>
            <a:r>
              <a:rPr lang="en-US" b="0" dirty="0">
                <a:solidFill>
                  <a:srgbClr val="098658"/>
                </a:solidFill>
                <a:effectLst/>
                <a:latin typeface="PragmataPro" pitchFamily="2" charset="0"/>
                <a:ea typeface="PragmataPro" pitchFamily="2" charset="0"/>
                <a:cs typeface="PragmataPro" pitchFamily="2" charset="0"/>
              </a:rPr>
              <a:t>0</a:t>
            </a:r>
            <a:r>
              <a:rPr lang="en-US" b="0" dirty="0">
                <a:solidFill>
                  <a:srgbClr val="000000"/>
                </a:solidFill>
                <a:effectLst/>
                <a:latin typeface="PragmataPro" pitchFamily="2" charset="0"/>
                <a:ea typeface="PragmataPro" pitchFamily="2" charset="0"/>
                <a:cs typeface="PragmataPro" pitchFamily="2" charset="0"/>
              </a:rPr>
              <a:t>) {</a:t>
            </a:r>
          </a:p>
          <a:p>
            <a:pPr marL="0" indent="0">
              <a:buNone/>
            </a:pPr>
            <a:r>
              <a:rPr lang="en-US" b="0" dirty="0">
                <a:solidFill>
                  <a:srgbClr val="000000"/>
                </a:solidFill>
                <a:effectLst/>
                <a:latin typeface="PragmataPro" pitchFamily="2" charset="0"/>
                <a:ea typeface="PragmataPro" pitchFamily="2" charset="0"/>
                <a:cs typeface="PragmataPro" pitchFamily="2" charset="0"/>
              </a:rPr>
              <a:t>    </a:t>
            </a:r>
            <a:r>
              <a:rPr lang="en-US" b="0" dirty="0">
                <a:solidFill>
                  <a:srgbClr val="795E26"/>
                </a:solidFill>
                <a:effectLst/>
                <a:latin typeface="PragmataPro" pitchFamily="2" charset="0"/>
                <a:ea typeface="PragmataPro" pitchFamily="2" charset="0"/>
                <a:cs typeface="PragmataPro" pitchFamily="2" charset="0"/>
              </a:rPr>
              <a:t>abort</a:t>
            </a:r>
            <a:r>
              <a:rPr lang="en-US" b="0" dirty="0">
                <a:solidFill>
                  <a:srgbClr val="000000"/>
                </a:solidFill>
                <a:effectLst/>
                <a:latin typeface="PragmataPro" pitchFamily="2" charset="0"/>
                <a:ea typeface="PragmataPro" pitchFamily="2" charset="0"/>
                <a:cs typeface="PragmataPro" pitchFamily="2" charset="0"/>
              </a:rPr>
              <a:t>();</a:t>
            </a:r>
          </a:p>
          <a:p>
            <a:pPr marL="0" indent="0">
              <a:buNone/>
            </a:pPr>
            <a:r>
              <a:rPr lang="en-US" b="0" dirty="0">
                <a:solidFill>
                  <a:srgbClr val="000000"/>
                </a:solidFill>
                <a:effectLst/>
                <a:latin typeface="PragmataPro" pitchFamily="2" charset="0"/>
                <a:ea typeface="PragmataPro" pitchFamily="2" charset="0"/>
                <a:cs typeface="PragmataPro" pitchFamily="2" charset="0"/>
              </a:rPr>
              <a:t>} </a:t>
            </a:r>
            <a:r>
              <a:rPr lang="en-US" b="0" dirty="0">
                <a:solidFill>
                  <a:srgbClr val="AF00DB"/>
                </a:solidFill>
                <a:effectLst/>
                <a:latin typeface="PragmataPro" pitchFamily="2" charset="0"/>
                <a:ea typeface="PragmataPro" pitchFamily="2" charset="0"/>
                <a:cs typeface="PragmataPro" pitchFamily="2" charset="0"/>
              </a:rPr>
              <a:t>else</a:t>
            </a:r>
            <a:r>
              <a:rPr lang="en-US" b="0" dirty="0">
                <a:solidFill>
                  <a:srgbClr val="000000"/>
                </a:solidFill>
                <a:effectLst/>
                <a:latin typeface="PragmataPro" pitchFamily="2" charset="0"/>
                <a:ea typeface="PragmataPro" pitchFamily="2" charset="0"/>
                <a:cs typeface="PragmataPro" pitchFamily="2" charset="0"/>
              </a:rPr>
              <a:t> {</a:t>
            </a:r>
          </a:p>
          <a:p>
            <a:pPr marL="0" indent="0">
              <a:buNone/>
            </a:pPr>
            <a:r>
              <a:rPr lang="en-US" b="0" dirty="0">
                <a:solidFill>
                  <a:srgbClr val="000000"/>
                </a:solidFill>
                <a:effectLst/>
                <a:latin typeface="PragmataPro" pitchFamily="2" charset="0"/>
                <a:ea typeface="PragmataPro" pitchFamily="2" charset="0"/>
                <a:cs typeface="PragmataPro" pitchFamily="2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PragmataPro" pitchFamily="2" charset="0"/>
                <a:ea typeface="PragmataPro" pitchFamily="2" charset="0"/>
                <a:cs typeface="PragmataPro" pitchFamily="2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latin typeface="PragmataPro" pitchFamily="2" charset="0"/>
                <a:ea typeface="PragmataPro" pitchFamily="2" charset="0"/>
                <a:cs typeface="PragmataPro" pitchFamily="2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PragmataPro" pitchFamily="2" charset="0"/>
                <a:ea typeface="PragmataPro" pitchFamily="2" charset="0"/>
                <a:cs typeface="PragmataPro" pitchFamily="2" charset="0"/>
              </a:rPr>
              <a:t>x</a:t>
            </a:r>
            <a:r>
              <a:rPr lang="en-US" b="0" dirty="0">
                <a:solidFill>
                  <a:srgbClr val="000000"/>
                </a:solidFill>
                <a:effectLst/>
                <a:latin typeface="PragmataPro" pitchFamily="2" charset="0"/>
                <a:ea typeface="PragmataPro" pitchFamily="2" charset="0"/>
                <a:cs typeface="PragmataPro" pitchFamily="2" charset="0"/>
              </a:rPr>
              <a:t>;</a:t>
            </a:r>
          </a:p>
          <a:p>
            <a:pPr marL="0" indent="0">
              <a:buNone/>
            </a:pPr>
            <a:r>
              <a:rPr lang="en-US" b="0" dirty="0">
                <a:solidFill>
                  <a:srgbClr val="000000"/>
                </a:solidFill>
                <a:effectLst/>
                <a:latin typeface="PragmataPro" pitchFamily="2" charset="0"/>
                <a:ea typeface="PragmataPro" pitchFamily="2" charset="0"/>
                <a:cs typeface="PragmataPro" pitchFamily="2" charset="0"/>
              </a:rPr>
              <a:t>}</a:t>
            </a:r>
          </a:p>
          <a:p>
            <a:pPr marL="0" indent="0">
              <a:buNone/>
            </a:pPr>
            <a:endParaRPr lang="en-D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4C0AEE4-B19A-4A8E-56AF-F2F23EFAC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Symbolic Execution</a:t>
            </a:r>
            <a:endParaRPr lang="en-D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1D341F-96DB-FF90-EF04-69144491C2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D3F6F57-33A5-00B9-2B91-3B15DB479E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E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9D62B70-8EC1-2E63-7CC0-6683621296E4}"/>
                  </a:ext>
                </a:extLst>
              </p:cNvPr>
              <p:cNvSpPr/>
              <p:nvPr/>
            </p:nvSpPr>
            <p:spPr>
              <a:xfrm>
                <a:off x="5125562" y="1496598"/>
                <a:ext cx="2186038" cy="674843"/>
              </a:xfrm>
              <a:prstGeom prst="rect">
                <a:avLst/>
              </a:prstGeom>
              <a:solidFill>
                <a:srgbClr val="6A777E"/>
              </a:solidFill>
              <a:ln w="28575">
                <a:solidFill>
                  <a:srgbClr val="4D565B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b="0" dirty="0"/>
                  <a:t>state 1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PragmataPro" pitchFamily="2" charset="0"/>
                              <a:cs typeface="PragmataPro" pitchFamily="2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PragmataPro" pitchFamily="2" charset="0"/>
                                  <a:cs typeface="PragmataPro" pitchFamily="2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>
                                  <a:latin typeface="PragmataPro" pitchFamily="2" charset="0"/>
                                  <a:ea typeface="PragmataPro" pitchFamily="2" charset="0"/>
                                  <a:cs typeface="PragmataPro" pitchFamily="2" charset="0"/>
                                </a:rPr>
                                <m:t>x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PragmataPro" pitchFamily="2" charset="0"/>
                                  <a:cs typeface="PragmataPro" pitchFamily="2" charset="0"/>
                                </a:rPr>
                                <m:t>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PragmataPro" pitchFamily="2" charset="0"/>
                                </a:rPr>
                                <m:t>𝜆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PragmataPro" pitchFamily="2" charset="0"/>
                            </a:rPr>
                            <m:t>,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DE" dirty="0"/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9D62B70-8EC1-2E63-7CC0-6683621296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5562" y="1496598"/>
                <a:ext cx="2186038" cy="6748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8575">
                <a:solidFill>
                  <a:srgbClr val="4D565B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BA84317-5292-9E7D-A9A3-980868DE7774}"/>
                  </a:ext>
                </a:extLst>
              </p:cNvPr>
              <p:cNvSpPr/>
              <p:nvPr/>
            </p:nvSpPr>
            <p:spPr>
              <a:xfrm>
                <a:off x="3615781" y="2349528"/>
                <a:ext cx="2186038" cy="674843"/>
              </a:xfrm>
              <a:prstGeom prst="rect">
                <a:avLst/>
              </a:prstGeom>
              <a:solidFill>
                <a:srgbClr val="6A777E"/>
              </a:solidFill>
              <a:ln w="28575">
                <a:solidFill>
                  <a:srgbClr val="4D565B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b="0" dirty="0"/>
                  <a:t>state 1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PragmataPro" pitchFamily="2" charset="0"/>
                              <a:cs typeface="PragmataPro" pitchFamily="2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PragmataPro" pitchFamily="2" charset="0"/>
                                  <a:cs typeface="PragmataPro" pitchFamily="2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>
                                  <a:latin typeface="PragmataPro" pitchFamily="2" charset="0"/>
                                  <a:ea typeface="PragmataPro" pitchFamily="2" charset="0"/>
                                  <a:cs typeface="PragmataPro" pitchFamily="2" charset="0"/>
                                </a:rPr>
                                <m:t>x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PragmataPro" pitchFamily="2" charset="0"/>
                                  <a:cs typeface="PragmataPro" pitchFamily="2" charset="0"/>
                                </a:rPr>
                                <m:t>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PragmataPro" pitchFamily="2" charset="0"/>
                                </a:rPr>
                                <m:t>𝜆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PragmataPro" pitchFamily="2" charset="0"/>
                            </a:rPr>
                            <m:t>,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PragmataPro" pitchFamily="2" charset="0"/>
                                </a:rPr>
                                <m:t>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PragmataPro" pitchFamily="2" charset="0"/>
                                </a:rPr>
                                <m:t>=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PragmataPro" pitchFamily="2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DE" dirty="0"/>
              </a:p>
            </p:txBody>
          </p:sp>
        </mc:Choice>
        <mc:Fallback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BA84317-5292-9E7D-A9A3-980868DE77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5781" y="2349528"/>
                <a:ext cx="2186038" cy="6748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rgbClr val="4D565B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E53F4B0-BC12-7EE9-813B-01DC8287B2CA}"/>
                  </a:ext>
                </a:extLst>
              </p:cNvPr>
              <p:cNvSpPr/>
              <p:nvPr/>
            </p:nvSpPr>
            <p:spPr>
              <a:xfrm>
                <a:off x="6366522" y="2942956"/>
                <a:ext cx="2186038" cy="674843"/>
              </a:xfrm>
              <a:prstGeom prst="rect">
                <a:avLst/>
              </a:prstGeom>
              <a:solidFill>
                <a:srgbClr val="6A777E"/>
              </a:solidFill>
              <a:ln w="28575">
                <a:solidFill>
                  <a:srgbClr val="4D565B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b="0" dirty="0"/>
                  <a:t>state </a:t>
                </a:r>
                <a:r>
                  <a:rPr lang="en-US" dirty="0"/>
                  <a:t>1’</a:t>
                </a:r>
                <a:endParaRPr lang="en-US" b="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PragmataPro" pitchFamily="2" charset="0"/>
                              <a:cs typeface="PragmataPro" pitchFamily="2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PragmataPro" pitchFamily="2" charset="0"/>
                                  <a:cs typeface="PragmataPro" pitchFamily="2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>
                                  <a:latin typeface="PragmataPro" pitchFamily="2" charset="0"/>
                                  <a:ea typeface="PragmataPro" pitchFamily="2" charset="0"/>
                                  <a:cs typeface="PragmataPro" pitchFamily="2" charset="0"/>
                                </a:rPr>
                                <m:t>x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PragmataPro" pitchFamily="2" charset="0"/>
                                  <a:cs typeface="PragmataPro" pitchFamily="2" charset="0"/>
                                </a:rPr>
                                <m:t>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PragmataPro" pitchFamily="2" charset="0"/>
                                </a:rPr>
                                <m:t>𝜆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PragmataPro" pitchFamily="2" charset="0"/>
                            </a:rPr>
                            <m:t>,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PragmataPro" pitchFamily="2" charset="0"/>
                                </a:rPr>
                                <m:t>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PragmataPro" pitchFamily="2" charset="0"/>
                                </a:rPr>
                                <m:t>≠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PragmataPro" pitchFamily="2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DE" dirty="0"/>
              </a:p>
            </p:txBody>
          </p:sp>
        </mc:Choice>
        <mc:Fallback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E53F4B0-BC12-7EE9-813B-01DC8287B2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6522" y="2942956"/>
                <a:ext cx="2186038" cy="6748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rgbClr val="4D565B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834CFF9-A714-0283-DD25-E40F2FF0B09C}"/>
              </a:ext>
            </a:extLst>
          </p:cNvPr>
          <p:cNvCxnSpPr>
            <a:cxnSpLocks/>
            <a:stCxn id="13" idx="2"/>
            <a:endCxn id="14" idx="0"/>
          </p:cNvCxnSpPr>
          <p:nvPr/>
        </p:nvCxnSpPr>
        <p:spPr>
          <a:xfrm flipH="1">
            <a:off x="4708800" y="2171441"/>
            <a:ext cx="1509781" cy="178087"/>
          </a:xfrm>
          <a:prstGeom prst="straightConnector1">
            <a:avLst/>
          </a:prstGeom>
          <a:ln>
            <a:headEnd type="oval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CF3FE2C-E609-35E6-A335-3F660DDF3263}"/>
              </a:ext>
            </a:extLst>
          </p:cNvPr>
          <p:cNvCxnSpPr>
            <a:cxnSpLocks/>
            <a:stCxn id="13" idx="2"/>
            <a:endCxn id="15" idx="0"/>
          </p:cNvCxnSpPr>
          <p:nvPr/>
        </p:nvCxnSpPr>
        <p:spPr>
          <a:xfrm>
            <a:off x="6218581" y="2171441"/>
            <a:ext cx="1240960" cy="771515"/>
          </a:xfrm>
          <a:prstGeom prst="straightConnector1">
            <a:avLst/>
          </a:prstGeom>
          <a:ln>
            <a:headEnd type="oval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9350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6B896D0-5915-86B3-BAE2-2FE6FEC11913}"/>
              </a:ext>
            </a:extLst>
          </p:cNvPr>
          <p:cNvSpPr/>
          <p:nvPr/>
        </p:nvSpPr>
        <p:spPr>
          <a:xfrm>
            <a:off x="1291989" y="2149392"/>
            <a:ext cx="6150590" cy="23325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/>
              <a:t>KLEE Process</a:t>
            </a:r>
            <a:endParaRPr lang="en-DE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1D9F35E3-2FB8-3C53-C00B-F8D97E05D79A}"/>
              </a:ext>
            </a:extLst>
          </p:cNvPr>
          <p:cNvSpPr/>
          <p:nvPr/>
        </p:nvSpPr>
        <p:spPr>
          <a:xfrm>
            <a:off x="5320800" y="1569493"/>
            <a:ext cx="2233167" cy="3016038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8215AF0-93DE-D547-58F4-6BAF31C5D5A3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/>
              <a:t>What is the address of </a:t>
            </a:r>
            <a:r>
              <a:rPr lang="en-US" b="0" dirty="0">
                <a:solidFill>
                  <a:srgbClr val="001080"/>
                </a:solidFill>
                <a:effectLst/>
                <a:latin typeface="PragmataPro" pitchFamily="2" charset="0"/>
                <a:ea typeface="PragmataPro" pitchFamily="2" charset="0"/>
                <a:cs typeface="PragmataPro" pitchFamily="2" charset="0"/>
              </a:rPr>
              <a:t>x</a:t>
            </a:r>
            <a:r>
              <a:rPr lang="en-US" dirty="0"/>
              <a:t>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B330851-8D8D-0409-9BD6-B5C12F4C4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 Translation in KLEE</a:t>
            </a:r>
            <a:endParaRPr lang="en-DE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9D69C1E-80DC-342E-F809-8316BC06F8CE}"/>
              </a:ext>
            </a:extLst>
          </p:cNvPr>
          <p:cNvSpPr/>
          <p:nvPr/>
        </p:nvSpPr>
        <p:spPr>
          <a:xfrm>
            <a:off x="1477640" y="2571750"/>
            <a:ext cx="1728000" cy="378000"/>
          </a:xfrm>
          <a:prstGeom prst="rect">
            <a:avLst/>
          </a:prstGeom>
          <a:solidFill>
            <a:srgbClr val="6A777E"/>
          </a:solidFill>
          <a:ln w="28575">
            <a:solidFill>
              <a:srgbClr val="4D565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0" dirty="0"/>
              <a:t>state 1</a:t>
            </a:r>
            <a:endParaRPr lang="en-DE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26C36D3-427C-69DF-8686-27E6FE3DAF14}"/>
              </a:ext>
            </a:extLst>
          </p:cNvPr>
          <p:cNvSpPr/>
          <p:nvPr/>
        </p:nvSpPr>
        <p:spPr>
          <a:xfrm>
            <a:off x="5476301" y="2571750"/>
            <a:ext cx="1728000" cy="378000"/>
          </a:xfrm>
          <a:prstGeom prst="rect">
            <a:avLst/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PragmataPro" pitchFamily="2" charset="0"/>
                <a:ea typeface="PragmataPro" pitchFamily="2" charset="0"/>
                <a:cs typeface="PragmataPro" pitchFamily="2" charset="0"/>
              </a:rPr>
              <a:t>FE </a:t>
            </a:r>
            <a:r>
              <a:rPr lang="en-US" sz="1600" dirty="0" err="1">
                <a:latin typeface="PragmataPro" pitchFamily="2" charset="0"/>
                <a:ea typeface="PragmataPro" pitchFamily="2" charset="0"/>
                <a:cs typeface="PragmataPro" pitchFamily="2" charset="0"/>
              </a:rPr>
              <a:t>FE</a:t>
            </a:r>
            <a:r>
              <a:rPr lang="en-US" sz="1600" dirty="0">
                <a:latin typeface="PragmataPro" pitchFamily="2" charset="0"/>
                <a:ea typeface="PragmataPro" pitchFamily="2" charset="0"/>
                <a:cs typeface="PragmataPro" pitchFamily="2" charset="0"/>
              </a:rPr>
              <a:t> </a:t>
            </a:r>
            <a:r>
              <a:rPr lang="en-US" sz="1600" dirty="0" err="1">
                <a:latin typeface="PragmataPro" pitchFamily="2" charset="0"/>
                <a:ea typeface="PragmataPro" pitchFamily="2" charset="0"/>
                <a:cs typeface="PragmataPro" pitchFamily="2" charset="0"/>
              </a:rPr>
              <a:t>FE</a:t>
            </a:r>
            <a:r>
              <a:rPr lang="en-US" sz="1600" dirty="0">
                <a:latin typeface="PragmataPro" pitchFamily="2" charset="0"/>
                <a:ea typeface="PragmataPro" pitchFamily="2" charset="0"/>
                <a:cs typeface="PragmataPro" pitchFamily="2" charset="0"/>
              </a:rPr>
              <a:t> </a:t>
            </a:r>
            <a:r>
              <a:rPr lang="en-US" sz="1600" dirty="0" err="1">
                <a:latin typeface="PragmataPro" pitchFamily="2" charset="0"/>
                <a:ea typeface="PragmataPro" pitchFamily="2" charset="0"/>
                <a:cs typeface="PragmataPro" pitchFamily="2" charset="0"/>
              </a:rPr>
              <a:t>FE</a:t>
            </a:r>
            <a:endParaRPr lang="en-DE" sz="1600" dirty="0">
              <a:latin typeface="PragmataPro" pitchFamily="2" charset="0"/>
              <a:ea typeface="PragmataPro" pitchFamily="2" charset="0"/>
              <a:cs typeface="PragmataPro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D9C42B-0DCB-997F-04CF-B228C77FBAA7}"/>
              </a:ext>
            </a:extLst>
          </p:cNvPr>
          <p:cNvSpPr/>
          <p:nvPr/>
        </p:nvSpPr>
        <p:spPr>
          <a:xfrm>
            <a:off x="3675663" y="2571355"/>
            <a:ext cx="1383243" cy="378000"/>
          </a:xfrm>
          <a:prstGeom prst="rect">
            <a:avLst/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PragmataPro" pitchFamily="2" charset="0"/>
                <a:ea typeface="PragmataPro" pitchFamily="2" charset="0"/>
                <a:cs typeface="PragmataPro" pitchFamily="2" charset="0"/>
              </a:rPr>
              <a:t>00 00 00 00</a:t>
            </a:r>
            <a:endParaRPr lang="en-DE" sz="1600" dirty="0">
              <a:latin typeface="PragmataPro" pitchFamily="2" charset="0"/>
              <a:ea typeface="PragmataPro" pitchFamily="2" charset="0"/>
              <a:cs typeface="PragmataPro" pitchFamily="2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FCA1EA5-C0A0-8EF9-19AC-2E7555CA6457}"/>
              </a:ext>
            </a:extLst>
          </p:cNvPr>
          <p:cNvCxnSpPr>
            <a:cxnSpLocks/>
            <a:stCxn id="10" idx="3"/>
            <a:endCxn id="7" idx="1"/>
          </p:cNvCxnSpPr>
          <p:nvPr/>
        </p:nvCxnSpPr>
        <p:spPr>
          <a:xfrm flipV="1">
            <a:off x="3205640" y="2760355"/>
            <a:ext cx="470023" cy="395"/>
          </a:xfrm>
          <a:prstGeom prst="straightConnector1">
            <a:avLst/>
          </a:prstGeom>
          <a:ln>
            <a:headEnd type="oval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A06CE254-443E-127C-08DE-F531C36C8415}"/>
              </a:ext>
            </a:extLst>
          </p:cNvPr>
          <p:cNvSpPr/>
          <p:nvPr/>
        </p:nvSpPr>
        <p:spPr>
          <a:xfrm>
            <a:off x="1477640" y="3242232"/>
            <a:ext cx="1728000" cy="378000"/>
          </a:xfrm>
          <a:prstGeom prst="rect">
            <a:avLst/>
          </a:prstGeom>
          <a:solidFill>
            <a:srgbClr val="6A777E"/>
          </a:solidFill>
          <a:ln w="28575">
            <a:solidFill>
              <a:srgbClr val="4D565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0" dirty="0"/>
              <a:t>state 1’</a:t>
            </a:r>
            <a:endParaRPr lang="en-DE" dirty="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DF52369-F41E-8394-B0AD-1A6BF913F937}"/>
              </a:ext>
            </a:extLst>
          </p:cNvPr>
          <p:cNvCxnSpPr>
            <a:cxnSpLocks/>
            <a:stCxn id="7" idx="3"/>
            <a:endCxn id="13" idx="1"/>
          </p:cNvCxnSpPr>
          <p:nvPr/>
        </p:nvCxnSpPr>
        <p:spPr>
          <a:xfrm>
            <a:off x="5058906" y="2760355"/>
            <a:ext cx="417395" cy="395"/>
          </a:xfrm>
          <a:prstGeom prst="straightConnector1">
            <a:avLst/>
          </a:prstGeom>
          <a:ln>
            <a:headEnd type="oval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CF5C6D3-DD41-D4F5-8127-44CCC7FD2131}"/>
              </a:ext>
            </a:extLst>
          </p:cNvPr>
          <p:cNvCxnSpPr>
            <a:cxnSpLocks/>
            <a:stCxn id="24" idx="3"/>
            <a:endCxn id="7" idx="1"/>
          </p:cNvCxnSpPr>
          <p:nvPr/>
        </p:nvCxnSpPr>
        <p:spPr>
          <a:xfrm flipV="1">
            <a:off x="3205640" y="2760355"/>
            <a:ext cx="470023" cy="670877"/>
          </a:xfrm>
          <a:prstGeom prst="straightConnector1">
            <a:avLst/>
          </a:prstGeom>
          <a:ln>
            <a:headEnd type="oval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3C38E2D1-9E14-3A9A-C6C0-15323AB7B47F}"/>
              </a:ext>
            </a:extLst>
          </p:cNvPr>
          <p:cNvSpPr/>
          <p:nvPr/>
        </p:nvSpPr>
        <p:spPr>
          <a:xfrm>
            <a:off x="3675663" y="3245474"/>
            <a:ext cx="1383242" cy="378000"/>
          </a:xfrm>
          <a:prstGeom prst="rect">
            <a:avLst/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PragmataPro" pitchFamily="2" charset="0"/>
                <a:ea typeface="PragmataPro" pitchFamily="2" charset="0"/>
                <a:cs typeface="PragmataPro" pitchFamily="2" charset="0"/>
              </a:rPr>
              <a:t>FF </a:t>
            </a:r>
            <a:r>
              <a:rPr lang="en-US" sz="1600" dirty="0" err="1">
                <a:latin typeface="PragmataPro" pitchFamily="2" charset="0"/>
                <a:ea typeface="PragmataPro" pitchFamily="2" charset="0"/>
                <a:cs typeface="PragmataPro" pitchFamily="2" charset="0"/>
              </a:rPr>
              <a:t>FF</a:t>
            </a:r>
            <a:r>
              <a:rPr lang="en-US" sz="1600" dirty="0">
                <a:latin typeface="PragmataPro" pitchFamily="2" charset="0"/>
                <a:ea typeface="PragmataPro" pitchFamily="2" charset="0"/>
                <a:cs typeface="PragmataPro" pitchFamily="2" charset="0"/>
              </a:rPr>
              <a:t> </a:t>
            </a:r>
            <a:r>
              <a:rPr lang="en-US" sz="1600" dirty="0" err="1">
                <a:latin typeface="PragmataPro" pitchFamily="2" charset="0"/>
                <a:ea typeface="PragmataPro" pitchFamily="2" charset="0"/>
                <a:cs typeface="PragmataPro" pitchFamily="2" charset="0"/>
              </a:rPr>
              <a:t>FF</a:t>
            </a:r>
            <a:r>
              <a:rPr lang="en-US" sz="1600" dirty="0">
                <a:latin typeface="PragmataPro" pitchFamily="2" charset="0"/>
                <a:ea typeface="PragmataPro" pitchFamily="2" charset="0"/>
                <a:cs typeface="PragmataPro" pitchFamily="2" charset="0"/>
              </a:rPr>
              <a:t> </a:t>
            </a:r>
            <a:r>
              <a:rPr lang="en-US" sz="1600" dirty="0" err="1">
                <a:latin typeface="PragmataPro" pitchFamily="2" charset="0"/>
                <a:ea typeface="PragmataPro" pitchFamily="2" charset="0"/>
                <a:cs typeface="PragmataPro" pitchFamily="2" charset="0"/>
              </a:rPr>
              <a:t>FF</a:t>
            </a:r>
            <a:endParaRPr lang="en-DE" sz="1600" dirty="0">
              <a:latin typeface="PragmataPro" pitchFamily="2" charset="0"/>
              <a:ea typeface="PragmataPro" pitchFamily="2" charset="0"/>
              <a:cs typeface="PragmataPro" pitchFamily="2" charset="0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7836520-CC3E-C7EC-0984-5FE88859BB63}"/>
              </a:ext>
            </a:extLst>
          </p:cNvPr>
          <p:cNvCxnSpPr>
            <a:cxnSpLocks/>
            <a:stCxn id="24" idx="3"/>
            <a:endCxn id="34" idx="1"/>
          </p:cNvCxnSpPr>
          <p:nvPr/>
        </p:nvCxnSpPr>
        <p:spPr>
          <a:xfrm>
            <a:off x="3205640" y="3431232"/>
            <a:ext cx="470023" cy="3242"/>
          </a:xfrm>
          <a:prstGeom prst="straightConnector1">
            <a:avLst/>
          </a:prstGeom>
          <a:ln>
            <a:headEnd type="oval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CA49D56-7538-C37B-D436-78CADCFC9291}"/>
              </a:ext>
            </a:extLst>
          </p:cNvPr>
          <p:cNvCxnSpPr>
            <a:cxnSpLocks/>
            <a:stCxn id="34" idx="3"/>
            <a:endCxn id="13" idx="1"/>
          </p:cNvCxnSpPr>
          <p:nvPr/>
        </p:nvCxnSpPr>
        <p:spPr>
          <a:xfrm flipV="1">
            <a:off x="5058905" y="2760750"/>
            <a:ext cx="417396" cy="673724"/>
          </a:xfrm>
          <a:prstGeom prst="straightConnector1">
            <a:avLst/>
          </a:prstGeom>
          <a:ln>
            <a:headEnd type="oval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9CBAF275-AA10-8056-F3F1-81719D8DA83F}"/>
              </a:ext>
            </a:extLst>
          </p:cNvPr>
          <p:cNvSpPr/>
          <p:nvPr/>
        </p:nvSpPr>
        <p:spPr>
          <a:xfrm>
            <a:off x="1477640" y="3910547"/>
            <a:ext cx="1728000" cy="378000"/>
          </a:xfrm>
          <a:prstGeom prst="rect">
            <a:avLst/>
          </a:prstGeom>
          <a:solidFill>
            <a:srgbClr val="6A777E"/>
          </a:solidFill>
          <a:ln w="28575">
            <a:solidFill>
              <a:srgbClr val="4D565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0" dirty="0"/>
              <a:t>state 2</a:t>
            </a:r>
            <a:endParaRPr lang="en-DE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3152151-030D-0361-FD27-AD97E2B993C1}"/>
              </a:ext>
            </a:extLst>
          </p:cNvPr>
          <p:cNvSpPr txBox="1"/>
          <p:nvPr/>
        </p:nvSpPr>
        <p:spPr>
          <a:xfrm>
            <a:off x="5403601" y="1557381"/>
            <a:ext cx="2061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D4EFFC"/>
                </a:solidFill>
              </a:rPr>
              <a:t>Used for external function calls</a:t>
            </a:r>
            <a:endParaRPr lang="en-DE" sz="1600" dirty="0">
              <a:solidFill>
                <a:srgbClr val="D4EFFC"/>
              </a:solidFill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65CDCD81-09C7-27AD-9EDB-121AB4B11327}"/>
              </a:ext>
            </a:extLst>
          </p:cNvPr>
          <p:cNvSpPr/>
          <p:nvPr/>
        </p:nvSpPr>
        <p:spPr>
          <a:xfrm>
            <a:off x="5476301" y="3906974"/>
            <a:ext cx="1728000" cy="378000"/>
          </a:xfrm>
          <a:prstGeom prst="rect">
            <a:avLst/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PragmataPro" pitchFamily="2" charset="0"/>
                <a:ea typeface="PragmataPro" pitchFamily="2" charset="0"/>
                <a:cs typeface="PragmataPro" pitchFamily="2" charset="0"/>
              </a:rPr>
              <a:t>FE </a:t>
            </a:r>
            <a:r>
              <a:rPr lang="en-US" sz="1600" dirty="0" err="1">
                <a:latin typeface="PragmataPro" pitchFamily="2" charset="0"/>
                <a:ea typeface="PragmataPro" pitchFamily="2" charset="0"/>
                <a:cs typeface="PragmataPro" pitchFamily="2" charset="0"/>
              </a:rPr>
              <a:t>FE</a:t>
            </a:r>
            <a:r>
              <a:rPr lang="en-US" sz="1600" dirty="0">
                <a:latin typeface="PragmataPro" pitchFamily="2" charset="0"/>
                <a:ea typeface="PragmataPro" pitchFamily="2" charset="0"/>
                <a:cs typeface="PragmataPro" pitchFamily="2" charset="0"/>
              </a:rPr>
              <a:t> </a:t>
            </a:r>
            <a:r>
              <a:rPr lang="en-US" sz="1600" dirty="0" err="1">
                <a:latin typeface="PragmataPro" pitchFamily="2" charset="0"/>
                <a:ea typeface="PragmataPro" pitchFamily="2" charset="0"/>
                <a:cs typeface="PragmataPro" pitchFamily="2" charset="0"/>
              </a:rPr>
              <a:t>FE</a:t>
            </a:r>
            <a:r>
              <a:rPr lang="en-US" sz="1600" dirty="0">
                <a:latin typeface="PragmataPro" pitchFamily="2" charset="0"/>
                <a:ea typeface="PragmataPro" pitchFamily="2" charset="0"/>
                <a:cs typeface="PragmataPro" pitchFamily="2" charset="0"/>
              </a:rPr>
              <a:t> </a:t>
            </a:r>
            <a:r>
              <a:rPr lang="en-US" sz="1600" dirty="0" err="1">
                <a:latin typeface="PragmataPro" pitchFamily="2" charset="0"/>
                <a:ea typeface="PragmataPro" pitchFamily="2" charset="0"/>
                <a:cs typeface="PragmataPro" pitchFamily="2" charset="0"/>
              </a:rPr>
              <a:t>FE</a:t>
            </a:r>
            <a:endParaRPr lang="en-DE" sz="1600" dirty="0">
              <a:latin typeface="PragmataPro" pitchFamily="2" charset="0"/>
              <a:ea typeface="PragmataPro" pitchFamily="2" charset="0"/>
              <a:cs typeface="PragmataPro" pitchFamily="2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305C9A3-A74B-65A9-10C4-079EE8B4039B}"/>
              </a:ext>
            </a:extLst>
          </p:cNvPr>
          <p:cNvSpPr/>
          <p:nvPr/>
        </p:nvSpPr>
        <p:spPr>
          <a:xfrm>
            <a:off x="3675662" y="3906974"/>
            <a:ext cx="1383243" cy="378000"/>
          </a:xfrm>
          <a:prstGeom prst="rect">
            <a:avLst/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PragmataPro" pitchFamily="2" charset="0"/>
                <a:ea typeface="PragmataPro" pitchFamily="2" charset="0"/>
                <a:cs typeface="PragmataPro" pitchFamily="2" charset="0"/>
              </a:rPr>
              <a:t>00 00 00 00</a:t>
            </a:r>
            <a:endParaRPr lang="en-DE" sz="1600" dirty="0">
              <a:latin typeface="PragmataPro" pitchFamily="2" charset="0"/>
              <a:ea typeface="PragmataPro" pitchFamily="2" charset="0"/>
              <a:cs typeface="PragmataPro" pitchFamily="2" charset="0"/>
            </a:endParaRP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533C12D9-E6FA-A668-2165-7B5AF638B461}"/>
              </a:ext>
            </a:extLst>
          </p:cNvPr>
          <p:cNvCxnSpPr>
            <a:cxnSpLocks/>
            <a:stCxn id="60" idx="3"/>
            <a:endCxn id="59" idx="1"/>
          </p:cNvCxnSpPr>
          <p:nvPr/>
        </p:nvCxnSpPr>
        <p:spPr>
          <a:xfrm>
            <a:off x="5058905" y="4095974"/>
            <a:ext cx="417396" cy="0"/>
          </a:xfrm>
          <a:prstGeom prst="straightConnector1">
            <a:avLst/>
          </a:prstGeom>
          <a:ln>
            <a:headEnd type="oval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0D72BF60-B110-AFB0-73A5-A66043581E3F}"/>
              </a:ext>
            </a:extLst>
          </p:cNvPr>
          <p:cNvCxnSpPr>
            <a:cxnSpLocks/>
            <a:stCxn id="56" idx="3"/>
            <a:endCxn id="60" idx="1"/>
          </p:cNvCxnSpPr>
          <p:nvPr/>
        </p:nvCxnSpPr>
        <p:spPr>
          <a:xfrm flipV="1">
            <a:off x="3205640" y="4095974"/>
            <a:ext cx="470022" cy="3573"/>
          </a:xfrm>
          <a:prstGeom prst="straightConnector1">
            <a:avLst/>
          </a:prstGeom>
          <a:ln>
            <a:headEnd type="oval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CAB3BF7F-41A0-62CA-5275-136B8CA4B451}"/>
              </a:ext>
            </a:extLst>
          </p:cNvPr>
          <p:cNvSpPr txBox="1"/>
          <p:nvPr/>
        </p:nvSpPr>
        <p:spPr>
          <a:xfrm>
            <a:off x="5709733" y="3030866"/>
            <a:ext cx="16480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>
                    <a:lumMod val="20000"/>
                    <a:lumOff val="80000"/>
                  </a:schemeClr>
                </a:solidFill>
                <a:latin typeface="PragmataPro" pitchFamily="2" charset="0"/>
                <a:ea typeface="PragmataPro" pitchFamily="2" charset="0"/>
                <a:cs typeface="PragmataPro" pitchFamily="2" charset="0"/>
              </a:rPr>
              <a:t>0xDEADBEEF</a:t>
            </a:r>
            <a:endParaRPr lang="en-DE" sz="1400" dirty="0">
              <a:solidFill>
                <a:schemeClr val="accent1">
                  <a:lumMod val="20000"/>
                  <a:lumOff val="80000"/>
                </a:schemeClr>
              </a:solidFill>
              <a:latin typeface="PragmataPro" pitchFamily="2" charset="0"/>
              <a:ea typeface="PragmataPro" pitchFamily="2" charset="0"/>
              <a:cs typeface="PragmataPro" pitchFamily="2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029C6A9-6517-4CAA-8399-F8230FC0D7AD}"/>
              </a:ext>
            </a:extLst>
          </p:cNvPr>
          <p:cNvCxnSpPr>
            <a:cxnSpLocks/>
          </p:cNvCxnSpPr>
          <p:nvPr/>
        </p:nvCxnSpPr>
        <p:spPr>
          <a:xfrm flipV="1">
            <a:off x="5878800" y="2890164"/>
            <a:ext cx="0" cy="176489"/>
          </a:xfrm>
          <a:prstGeom prst="straightConnector1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26D7A19E-C593-9C9F-3748-80EEADD75C18}"/>
              </a:ext>
            </a:extLst>
          </p:cNvPr>
          <p:cNvSpPr txBox="1"/>
          <p:nvPr/>
        </p:nvSpPr>
        <p:spPr>
          <a:xfrm>
            <a:off x="5709733" y="3540802"/>
            <a:ext cx="16480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>
                    <a:lumMod val="20000"/>
                    <a:lumOff val="80000"/>
                  </a:schemeClr>
                </a:solidFill>
                <a:latin typeface="PragmataPro" pitchFamily="2" charset="0"/>
                <a:ea typeface="PragmataPro" pitchFamily="2" charset="0"/>
                <a:cs typeface="PragmataPro" pitchFamily="2" charset="0"/>
              </a:rPr>
              <a:t>0xFACEFEED</a:t>
            </a:r>
            <a:endParaRPr lang="en-DE" sz="1400" dirty="0">
              <a:solidFill>
                <a:schemeClr val="accent1">
                  <a:lumMod val="20000"/>
                  <a:lumOff val="80000"/>
                </a:schemeClr>
              </a:solidFill>
              <a:latin typeface="PragmataPro" pitchFamily="2" charset="0"/>
              <a:ea typeface="PragmataPro" pitchFamily="2" charset="0"/>
              <a:cs typeface="PragmataPro" pitchFamily="2" charset="0"/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25C57D7-D634-898E-DF5D-0D392A6D1478}"/>
              </a:ext>
            </a:extLst>
          </p:cNvPr>
          <p:cNvCxnSpPr>
            <a:cxnSpLocks/>
          </p:cNvCxnSpPr>
          <p:nvPr/>
        </p:nvCxnSpPr>
        <p:spPr>
          <a:xfrm>
            <a:off x="5878800" y="3818729"/>
            <a:ext cx="0" cy="176489"/>
          </a:xfrm>
          <a:prstGeom prst="straightConnector1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9977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7" grpId="0" animBg="1"/>
      <p:bldP spid="2" grpId="0" uiExpand="1" build="p"/>
      <p:bldP spid="10" grpId="0" animBg="1"/>
      <p:bldP spid="13" grpId="0" animBg="1"/>
      <p:bldP spid="7" grpId="0" animBg="1"/>
      <p:bldP spid="24" grpId="0" animBg="1"/>
      <p:bldP spid="34" grpId="0" animBg="1"/>
      <p:bldP spid="56" grpId="0" animBg="1"/>
      <p:bldP spid="58" grpId="0"/>
      <p:bldP spid="59" grpId="0" animBg="1"/>
      <p:bldP spid="60" grpId="0" animBg="1"/>
      <p:bldP spid="5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6E8A7-86A7-81C9-BDD7-6E03611CE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Need for Deterministic Memory Allocation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6B3F8-2BE9-A7EF-3CC4-09DFC8446C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experiments to be repeatable, memory allocation must be repeatable</a:t>
            </a:r>
          </a:p>
          <a:p>
            <a:endParaRPr lang="en-US" dirty="0"/>
          </a:p>
          <a:p>
            <a:r>
              <a:rPr lang="en-US" dirty="0"/>
              <a:t>Advanced symbolic execution techniques benefit from or outright require deterministic execution</a:t>
            </a:r>
          </a:p>
          <a:p>
            <a:pPr lvl="1"/>
            <a:r>
              <a:rPr lang="en-US" dirty="0"/>
              <a:t>POR-SE [Symbolic partial-order execution for testing multi-threaded programs. Schemmel et al. CAV 2020]</a:t>
            </a:r>
          </a:p>
          <a:p>
            <a:pPr lvl="1"/>
            <a:r>
              <a:rPr lang="en-US" cap="small" dirty="0" err="1"/>
              <a:t>SymLive</a:t>
            </a:r>
            <a:r>
              <a:rPr lang="en-US" dirty="0"/>
              <a:t> [Symbolic liveness analysis of real-world software. Schemmel et al. CAV 2018]</a:t>
            </a:r>
          </a:p>
          <a:p>
            <a:pPr lvl="1"/>
            <a:r>
              <a:rPr lang="en-US" cap="small" dirty="0" err="1"/>
              <a:t>MoKLEE</a:t>
            </a:r>
            <a:r>
              <a:rPr lang="en-US" dirty="0"/>
              <a:t> [Running symbolic execution forever. </a:t>
            </a:r>
            <a:r>
              <a:rPr lang="en-US" dirty="0" err="1"/>
              <a:t>Busse</a:t>
            </a:r>
            <a:r>
              <a:rPr lang="en-US" dirty="0"/>
              <a:t> et al. ISSTA 2020]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064212-CB43-F75A-D69B-FC83DE4CB1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488A17-7D74-89A9-8B36-F9278F3C2C3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46342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542F2-34C1-8597-5772-381C16659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 err="1"/>
              <a:t>KDAlloc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F9B64D-1684-0F18-3B21-62E5D49DCF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allocator specifically for dynamic symbolic execution can do better!</a:t>
            </a:r>
          </a:p>
          <a:p>
            <a:r>
              <a:rPr lang="en-US" dirty="0"/>
              <a:t>Important properties: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Support for external calls (addresses valid in host process)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Cross-run determinism (multiple runs should behave the same)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Cross-path determinism (multiple paths should behave the same)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Spatially distanced allocations (</a:t>
            </a:r>
            <a:r>
              <a:rPr lang="en-US" dirty="0" err="1"/>
              <a:t>misindexing</a:t>
            </a:r>
            <a:r>
              <a:rPr lang="en-US" dirty="0"/>
              <a:t> an array should trap)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Temporally distanced allocations (use-after-free should trap)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Stability (minor changes should not snowball)</a:t>
            </a:r>
          </a:p>
          <a:p>
            <a:pPr marL="800100" lvl="1" indent="-342900">
              <a:buFont typeface="+mj-lt"/>
              <a:buAutoNum type="arabicPeriod"/>
            </a:pPr>
            <a:endParaRPr lang="en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E0D769-AC33-8C03-B1D7-AE8CBC51DE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954E84-F03E-35DA-D4FA-EE9E42C7969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55669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542F2-34C1-8597-5772-381C16659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Architecture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F9B64D-1684-0F18-3B21-62E5D49DCF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olidFill>
                  <a:srgbClr val="795E26"/>
                </a:solidFill>
                <a:latin typeface="PragmataPro" pitchFamily="2" charset="0"/>
                <a:ea typeface="PragmataPro" pitchFamily="2" charset="0"/>
                <a:cs typeface="PragmataPro" pitchFamily="2" charset="0"/>
              </a:rPr>
              <a:t>mmap</a:t>
            </a:r>
            <a:r>
              <a:rPr lang="en-US" dirty="0"/>
              <a:t> one large region and attach </a:t>
            </a:r>
            <a:r>
              <a:rPr lang="en-US" dirty="0" err="1"/>
              <a:t>forkable</a:t>
            </a:r>
            <a:r>
              <a:rPr lang="en-US" dirty="0"/>
              <a:t> metadata to the initial state</a:t>
            </a:r>
          </a:p>
          <a:p>
            <a:pPr lvl="1"/>
            <a:r>
              <a:rPr lang="en-US" dirty="0"/>
              <a:t>This region is only used to provide addresses and for external calls</a:t>
            </a:r>
          </a:p>
          <a:p>
            <a:pPr lvl="1"/>
            <a:r>
              <a:rPr lang="en-US" dirty="0"/>
              <a:t>Object data is already state-dependent</a:t>
            </a:r>
          </a:p>
          <a:p>
            <a:pPr lvl="1"/>
            <a:endParaRPr lang="en-US" dirty="0"/>
          </a:p>
          <a:p>
            <a:r>
              <a:rPr lang="en-US" dirty="0"/>
              <a:t>Categorize allocations to reduce snowball effect</a:t>
            </a:r>
          </a:p>
          <a:p>
            <a:pPr lvl="1"/>
            <a:r>
              <a:rPr lang="en-US" dirty="0"/>
              <a:t>Multiple allocators, especially to disconnect stack and heap</a:t>
            </a:r>
          </a:p>
          <a:p>
            <a:pPr lvl="1"/>
            <a:r>
              <a:rPr lang="en-US" dirty="0"/>
              <a:t>Binned allocations</a:t>
            </a:r>
          </a:p>
          <a:p>
            <a:endParaRPr lang="en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E0D769-AC33-8C03-B1D7-AE8CBC51DE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954E84-F03E-35DA-D4FA-EE9E42C7969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54232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542F2-34C1-8597-5772-381C16659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Layout for </a:t>
            </a:r>
            <a:r>
              <a:rPr lang="en-US" cap="small" dirty="0" err="1"/>
              <a:t>KDAlloc</a:t>
            </a:r>
            <a:endParaRPr lang="en-DE" cap="smal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E0D769-AC33-8C03-B1D7-AE8CBC51DE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954E84-F03E-35DA-D4FA-EE9E42C7969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DE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21ECDE10-683C-CEBC-0F53-DE5FE2E7D0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457201" y="1681386"/>
            <a:ext cx="8229599" cy="2598952"/>
          </a:xfrm>
        </p:spPr>
      </p:pic>
    </p:spTree>
    <p:extLst>
      <p:ext uri="{BB962C8B-B14F-4D97-AF65-F5344CB8AC3E}">
        <p14:creationId xmlns:p14="http://schemas.microsoft.com/office/powerpoint/2010/main" val="2525225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9281C-6823-D3A2-254D-8305BB168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Slot Allocator for Sized Bins: Spatially Distanced</a:t>
            </a:r>
            <a:endParaRPr lang="en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EA43F4-6CEF-7948-C88C-E9B6C4127F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477CEA-7787-C301-80D0-FBB0217B671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D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0B4DDD-10F9-E4EF-1930-DBED7132725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57200" y="1740686"/>
            <a:ext cx="8229600" cy="242631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3AD02C0-5788-AD7E-CF62-6EF5F9122445}"/>
              </a:ext>
            </a:extLst>
          </p:cNvPr>
          <p:cNvSpPr/>
          <p:nvPr/>
        </p:nvSpPr>
        <p:spPr>
          <a:xfrm>
            <a:off x="400522" y="2637402"/>
            <a:ext cx="8422009" cy="926907"/>
          </a:xfrm>
          <a:prstGeom prst="rect">
            <a:avLst/>
          </a:prstGeom>
          <a:solidFill>
            <a:srgbClr val="D4EFF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AF2637-7EB5-6FFE-97E2-384DE6FF4B3C}"/>
              </a:ext>
            </a:extLst>
          </p:cNvPr>
          <p:cNvSpPr/>
          <p:nvPr/>
        </p:nvSpPr>
        <p:spPr>
          <a:xfrm>
            <a:off x="457200" y="3569603"/>
            <a:ext cx="8440874" cy="743090"/>
          </a:xfrm>
          <a:prstGeom prst="rect">
            <a:avLst/>
          </a:prstGeom>
          <a:solidFill>
            <a:srgbClr val="D4EFF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324745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60EC0-AC51-9788-0CB4-8A68C39DA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Consumption</a:t>
            </a:r>
            <a:endParaRPr lang="en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3696A3-F99B-C0A6-977F-46025E401F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882328-B336-65B4-1552-B5DF3CCFDC7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DE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FBA5B712-0A82-95B2-CD62-AD351C58FA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84544" y="1496598"/>
            <a:ext cx="6614491" cy="314975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0E82F01-86F7-E077-B2DE-ED503983F524}"/>
              </a:ext>
            </a:extLst>
          </p:cNvPr>
          <p:cNvSpPr txBox="1"/>
          <p:nvPr/>
        </p:nvSpPr>
        <p:spPr>
          <a:xfrm>
            <a:off x="457200" y="2732923"/>
            <a:ext cx="8810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DFS</a:t>
            </a:r>
            <a:endParaRPr lang="en-DE" sz="1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17B76B0-33F8-5CA5-49D2-E928FA5A2B6B}"/>
              </a:ext>
            </a:extLst>
          </p:cNvPr>
          <p:cNvSpPr txBox="1"/>
          <p:nvPr/>
        </p:nvSpPr>
        <p:spPr>
          <a:xfrm>
            <a:off x="7749057" y="2732923"/>
            <a:ext cx="10289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cap="small" dirty="0" err="1"/>
              <a:t>RndCov</a:t>
            </a:r>
            <a:endParaRPr lang="en-DE" sz="1600" cap="small" dirty="0"/>
          </a:p>
        </p:txBody>
      </p:sp>
    </p:spTree>
    <p:extLst>
      <p:ext uri="{BB962C8B-B14F-4D97-AF65-F5344CB8AC3E}">
        <p14:creationId xmlns:p14="http://schemas.microsoft.com/office/powerpoint/2010/main" val="1588439773"/>
      </p:ext>
    </p:extLst>
  </p:cSld>
  <p:clrMapOvr>
    <a:masterClrMapping/>
  </p:clrMapOvr>
</p:sld>
</file>

<file path=ppt/theme/theme1.xml><?xml version="1.0" encoding="utf-8"?>
<a:theme xmlns:a="http://schemas.openxmlformats.org/drawingml/2006/main" name="Imperial College London Theme">
  <a:themeElements>
    <a:clrScheme name="Imperial College London Presentation">
      <a:dk1>
        <a:srgbClr val="000000"/>
      </a:dk1>
      <a:lt1>
        <a:sysClr val="window" lastClr="FFFFFF"/>
      </a:lt1>
      <a:dk2>
        <a:srgbClr val="003E74"/>
      </a:dk2>
      <a:lt2>
        <a:srgbClr val="9D9D9D"/>
      </a:lt2>
      <a:accent1>
        <a:srgbClr val="0085CA"/>
      </a:accent1>
      <a:accent2>
        <a:srgbClr val="006EAF"/>
      </a:accent2>
      <a:accent3>
        <a:srgbClr val="0CA1CD"/>
      </a:accent3>
      <a:accent4>
        <a:srgbClr val="008EAA"/>
      </a:accent4>
      <a:accent5>
        <a:srgbClr val="379F9F"/>
      </a:accent5>
      <a:accent6>
        <a:srgbClr val="0085CA"/>
      </a:accent6>
      <a:hlink>
        <a:srgbClr val="0085CA"/>
      </a:hlink>
      <a:folHlink>
        <a:srgbClr val="0085C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Imperial College London Presentation">
      <a:dk1>
        <a:srgbClr val="000000"/>
      </a:dk1>
      <a:lt1>
        <a:sysClr val="window" lastClr="FFFFFF"/>
      </a:lt1>
      <a:dk2>
        <a:srgbClr val="003E74"/>
      </a:dk2>
      <a:lt2>
        <a:srgbClr val="9D9D9D"/>
      </a:lt2>
      <a:accent1>
        <a:srgbClr val="0085CA"/>
      </a:accent1>
      <a:accent2>
        <a:srgbClr val="006EAF"/>
      </a:accent2>
      <a:accent3>
        <a:srgbClr val="0CA1CD"/>
      </a:accent3>
      <a:accent4>
        <a:srgbClr val="008EAA"/>
      </a:accent4>
      <a:accent5>
        <a:srgbClr val="379F9F"/>
      </a:accent5>
      <a:accent6>
        <a:srgbClr val="0085CA"/>
      </a:accent6>
      <a:hlink>
        <a:srgbClr val="0085CA"/>
      </a:hlink>
      <a:folHlink>
        <a:srgbClr val="0085C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Imperial College London Presentation">
      <a:dk1>
        <a:srgbClr val="000000"/>
      </a:dk1>
      <a:lt1>
        <a:sysClr val="window" lastClr="FFFFFF"/>
      </a:lt1>
      <a:dk2>
        <a:srgbClr val="003E74"/>
      </a:dk2>
      <a:lt2>
        <a:srgbClr val="9D9D9D"/>
      </a:lt2>
      <a:accent1>
        <a:srgbClr val="0085CA"/>
      </a:accent1>
      <a:accent2>
        <a:srgbClr val="006EAF"/>
      </a:accent2>
      <a:accent3>
        <a:srgbClr val="0CA1CD"/>
      </a:accent3>
      <a:accent4>
        <a:srgbClr val="008EAA"/>
      </a:accent4>
      <a:accent5>
        <a:srgbClr val="379F9F"/>
      </a:accent5>
      <a:accent6>
        <a:srgbClr val="0085CA"/>
      </a:accent6>
      <a:hlink>
        <a:srgbClr val="0085CA"/>
      </a:hlink>
      <a:folHlink>
        <a:srgbClr val="0085C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5803</TotalTime>
  <Words>543</Words>
  <Application>Microsoft Office PowerPoint</Application>
  <PresentationFormat>On-screen Show (16:9)</PresentationFormat>
  <Paragraphs>105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Cambria Math</vt:lpstr>
      <vt:lpstr>PragmataPro</vt:lpstr>
      <vt:lpstr>Imperial College London Theme</vt:lpstr>
      <vt:lpstr>A Deterministic Memory Allocator for Dynamic Symbolic Execution</vt:lpstr>
      <vt:lpstr>Dynamic Symbolic Execution</vt:lpstr>
      <vt:lpstr>Address Translation in KLEE</vt:lpstr>
      <vt:lpstr>The Need for Deterministic Memory Allocation</vt:lpstr>
      <vt:lpstr>KDAlloc</vt:lpstr>
      <vt:lpstr>General Architecture</vt:lpstr>
      <vt:lpstr>Memory Layout for KDAlloc</vt:lpstr>
      <vt:lpstr>Slot Allocator for Sized Bins: Spatially Distanced</vt:lpstr>
      <vt:lpstr>Memory Consumption</vt:lpstr>
      <vt:lpstr>Performance</vt:lpstr>
      <vt:lpstr>Solver Time</vt:lpstr>
      <vt:lpstr>MoKlee: Fewer Diverging Locations</vt:lpstr>
      <vt:lpstr>MoKlee: Fewer Divergences in memmove</vt:lpstr>
      <vt:lpstr>Summary &amp; Conclusion</vt:lpstr>
      <vt:lpstr>Guaranteed Use-After-Free Behavior</vt:lpstr>
      <vt:lpstr>Query Structure with KDAlloc</vt:lpstr>
      <vt:lpstr>Query Structure without KDAlloc</vt:lpstr>
    </vt:vector>
  </TitlesOfParts>
  <Company>Imperial College London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Abby Bolt</dc:creator>
  <cp:lastModifiedBy>Schemmel, Daniel</cp:lastModifiedBy>
  <cp:revision>50</cp:revision>
  <dcterms:created xsi:type="dcterms:W3CDTF">2017-02-16T14:49:58Z</dcterms:created>
  <dcterms:modified xsi:type="dcterms:W3CDTF">2022-06-10T03:05:09Z</dcterms:modified>
</cp:coreProperties>
</file>